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82" r:id="rId5"/>
    <p:sldId id="256" r:id="rId6"/>
    <p:sldId id="277" r:id="rId7"/>
    <p:sldId id="258" r:id="rId8"/>
    <p:sldId id="257" r:id="rId9"/>
    <p:sldId id="259" r:id="rId10"/>
    <p:sldId id="283" r:id="rId11"/>
    <p:sldId id="264" r:id="rId12"/>
    <p:sldId id="265" r:id="rId13"/>
    <p:sldId id="267" r:id="rId14"/>
    <p:sldId id="268" r:id="rId15"/>
    <p:sldId id="279" r:id="rId16"/>
    <p:sldId id="280" r:id="rId17"/>
    <p:sldId id="266" r:id="rId18"/>
    <p:sldId id="269" r:id="rId19"/>
    <p:sldId id="278" r:id="rId20"/>
    <p:sldId id="270" r:id="rId21"/>
    <p:sldId id="271" r:id="rId22"/>
    <p:sldId id="273"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wig, Madeline - OSHA" initials="LM-O" lastIdx="1" clrIdx="0">
    <p:extLst>
      <p:ext uri="{19B8F6BF-5375-455C-9EA6-DF929625EA0E}">
        <p15:presenceInfo xmlns:p15="http://schemas.microsoft.com/office/powerpoint/2012/main" userId="S-1-5-21-1929114778-2063621332-3269345825-75022" providerId="AD"/>
      </p:ext>
    </p:extLst>
  </p:cmAuthor>
  <p:cmAuthor id="2" name="Stakhiv, Natalia - OSHA" initials="SO" lastIdx="7" clrIdx="1">
    <p:extLst>
      <p:ext uri="{19B8F6BF-5375-455C-9EA6-DF929625EA0E}">
        <p15:presenceInfo xmlns:p15="http://schemas.microsoft.com/office/powerpoint/2012/main" userId="S::stakhiv.natalia@dol.gov::a9328d3b-0e42-4b29-afa0-c30b26296d72" providerId="AD"/>
      </p:ext>
    </p:extLst>
  </p:cmAuthor>
  <p:cmAuthor id="3" name="Stakhiv, Natalia - OSHA" initials="SN-O" lastIdx="1" clrIdx="2">
    <p:extLst>
      <p:ext uri="{19B8F6BF-5375-455C-9EA6-DF929625EA0E}">
        <p15:presenceInfo xmlns:p15="http://schemas.microsoft.com/office/powerpoint/2012/main" userId="S-1-5-21-1929114778-2063621332-3269345825-29136" providerId="AD"/>
      </p:ext>
    </p:extLst>
  </p:cmAuthor>
  <p:cmAuthor id="4" name="Stakhiv, Natalia - OSHA" initials="SN-O [2]" lastIdx="9" clrIdx="3">
    <p:extLst>
      <p:ext uri="{19B8F6BF-5375-455C-9EA6-DF929625EA0E}">
        <p15:presenceInfo xmlns:p15="http://schemas.microsoft.com/office/powerpoint/2012/main" userId="S-1-5-21-430767753-2305446740-1188461881-103315" providerId="AD"/>
      </p:ext>
    </p:extLst>
  </p:cmAuthor>
  <p:cmAuthor id="5" name="Stephen Schayer" initials="SS" lastIdx="8" clrIdx="4">
    <p:extLst>
      <p:ext uri="{19B8F6BF-5375-455C-9EA6-DF929625EA0E}">
        <p15:presenceInfo xmlns:p15="http://schemas.microsoft.com/office/powerpoint/2012/main" userId="S-1-5-21-1929114778-2063621332-3269345825-92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98DA7E-FBC7-4F59-B94E-0FEC2F2AF79E}" v="36" dt="2021-03-24T15:48:04.656"/>
    <p1510:client id="{BA603E81-DD73-47F9-9C49-AD7D0BC4A29A}" v="52" dt="2021-03-23T23:09:44.977"/>
    <p1510:client id="{E2A22D8E-AE74-40E2-9B49-E5DEE0B186E6}" v="878" dt="2021-03-23T23:05:48.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7" autoAdjust="0"/>
    <p:restoredTop sz="76744" autoAdjust="0"/>
  </p:normalViewPr>
  <p:slideViewPr>
    <p:cSldViewPr snapToGrid="0">
      <p:cViewPr varScale="1">
        <p:scale>
          <a:sx n="88" d="100"/>
          <a:sy n="88" d="100"/>
        </p:scale>
        <p:origin x="1332" y="90"/>
      </p:cViewPr>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khiv, Natalia - OSHA" userId="S::stakhiv.natalia@dol.gov::a9328d3b-0e42-4b29-afa0-c30b26296d72" providerId="AD" clId="Web-{E2A22D8E-AE74-40E2-9B49-E5DEE0B186E6}"/>
    <pc:docChg chg="modSld">
      <pc:chgData name="Stakhiv, Natalia - OSHA" userId="S::stakhiv.natalia@dol.gov::a9328d3b-0e42-4b29-afa0-c30b26296d72" providerId="AD" clId="Web-{E2A22D8E-AE74-40E2-9B49-E5DEE0B186E6}" dt="2021-03-23T23:05:30.491" v="443" actId="20577"/>
      <pc:docMkLst>
        <pc:docMk/>
      </pc:docMkLst>
      <pc:sldChg chg="addCm modCm">
        <pc:chgData name="Stakhiv, Natalia - OSHA" userId="S::stakhiv.natalia@dol.gov::a9328d3b-0e42-4b29-afa0-c30b26296d72" providerId="AD" clId="Web-{E2A22D8E-AE74-40E2-9B49-E5DEE0B186E6}" dt="2021-03-23T21:54:02.606" v="2"/>
        <pc:sldMkLst>
          <pc:docMk/>
          <pc:sldMk cId="3249266636" sldId="258"/>
        </pc:sldMkLst>
      </pc:sldChg>
      <pc:sldChg chg="modSp">
        <pc:chgData name="Stakhiv, Natalia - OSHA" userId="S::stakhiv.natalia@dol.gov::a9328d3b-0e42-4b29-afa0-c30b26296d72" providerId="AD" clId="Web-{E2A22D8E-AE74-40E2-9B49-E5DEE0B186E6}" dt="2021-03-23T21:55:15.658" v="10" actId="20577"/>
        <pc:sldMkLst>
          <pc:docMk/>
          <pc:sldMk cId="2359014603" sldId="263"/>
        </pc:sldMkLst>
        <pc:spChg chg="mod">
          <ac:chgData name="Stakhiv, Natalia - OSHA" userId="S::stakhiv.natalia@dol.gov::a9328d3b-0e42-4b29-afa0-c30b26296d72" providerId="AD" clId="Web-{E2A22D8E-AE74-40E2-9B49-E5DEE0B186E6}" dt="2021-03-23T21:55:15.658" v="10" actId="20577"/>
          <ac:spMkLst>
            <pc:docMk/>
            <pc:sldMk cId="2359014603" sldId="263"/>
            <ac:spMk id="3" creationId="{00000000-0000-0000-0000-000000000000}"/>
          </ac:spMkLst>
        </pc:spChg>
      </pc:sldChg>
      <pc:sldChg chg="modSp addCm delCm modCm">
        <pc:chgData name="Stakhiv, Natalia - OSHA" userId="S::stakhiv.natalia@dol.gov::a9328d3b-0e42-4b29-afa0-c30b26296d72" providerId="AD" clId="Web-{E2A22D8E-AE74-40E2-9B49-E5DEE0B186E6}" dt="2021-03-23T23:03:21.224" v="392"/>
        <pc:sldMkLst>
          <pc:docMk/>
          <pc:sldMk cId="2387573285" sldId="264"/>
        </pc:sldMkLst>
        <pc:spChg chg="mod">
          <ac:chgData name="Stakhiv, Natalia - OSHA" userId="S::stakhiv.natalia@dol.gov::a9328d3b-0e42-4b29-afa0-c30b26296d72" providerId="AD" clId="Web-{E2A22D8E-AE74-40E2-9B49-E5DEE0B186E6}" dt="2021-03-23T23:03:14.473" v="391" actId="20577"/>
          <ac:spMkLst>
            <pc:docMk/>
            <pc:sldMk cId="2387573285" sldId="264"/>
            <ac:spMk id="3" creationId="{00000000-0000-0000-0000-000000000000}"/>
          </ac:spMkLst>
        </pc:spChg>
      </pc:sldChg>
      <pc:sldChg chg="modSp addCm">
        <pc:chgData name="Stakhiv, Natalia - OSHA" userId="S::stakhiv.natalia@dol.gov::a9328d3b-0e42-4b29-afa0-c30b26296d72" providerId="AD" clId="Web-{E2A22D8E-AE74-40E2-9B49-E5DEE0B186E6}" dt="2021-03-23T22:02:27.035" v="151" actId="20577"/>
        <pc:sldMkLst>
          <pc:docMk/>
          <pc:sldMk cId="3094982896" sldId="265"/>
        </pc:sldMkLst>
        <pc:spChg chg="mod">
          <ac:chgData name="Stakhiv, Natalia - OSHA" userId="S::stakhiv.natalia@dol.gov::a9328d3b-0e42-4b29-afa0-c30b26296d72" providerId="AD" clId="Web-{E2A22D8E-AE74-40E2-9B49-E5DEE0B186E6}" dt="2021-03-23T22:02:27.035" v="151" actId="20577"/>
          <ac:spMkLst>
            <pc:docMk/>
            <pc:sldMk cId="3094982896" sldId="265"/>
            <ac:spMk id="3" creationId="{00000000-0000-0000-0000-000000000000}"/>
          </ac:spMkLst>
        </pc:spChg>
        <pc:picChg chg="mod">
          <ac:chgData name="Stakhiv, Natalia - OSHA" userId="S::stakhiv.natalia@dol.gov::a9328d3b-0e42-4b29-afa0-c30b26296d72" providerId="AD" clId="Web-{E2A22D8E-AE74-40E2-9B49-E5DEE0B186E6}" dt="2021-03-23T21:58:46.783" v="82" actId="1076"/>
          <ac:picMkLst>
            <pc:docMk/>
            <pc:sldMk cId="3094982896" sldId="265"/>
            <ac:picMk id="5" creationId="{00000000-0000-0000-0000-000000000000}"/>
          </ac:picMkLst>
        </pc:picChg>
      </pc:sldChg>
      <pc:sldChg chg="addCm modCm">
        <pc:chgData name="Stakhiv, Natalia - OSHA" userId="S::stakhiv.natalia@dol.gov::a9328d3b-0e42-4b29-afa0-c30b26296d72" providerId="AD" clId="Web-{E2A22D8E-AE74-40E2-9B49-E5DEE0B186E6}" dt="2021-03-23T22:19:42.238" v="153"/>
        <pc:sldMkLst>
          <pc:docMk/>
          <pc:sldMk cId="358272215" sldId="266"/>
        </pc:sldMkLst>
      </pc:sldChg>
      <pc:sldChg chg="modSp addCm">
        <pc:chgData name="Stakhiv, Natalia - OSHA" userId="S::stakhiv.natalia@dol.gov::a9328d3b-0e42-4b29-afa0-c30b26296d72" providerId="AD" clId="Web-{E2A22D8E-AE74-40E2-9B49-E5DEE0B186E6}" dt="2021-03-23T22:31:15.025" v="282"/>
        <pc:sldMkLst>
          <pc:docMk/>
          <pc:sldMk cId="1400876958" sldId="267"/>
        </pc:sldMkLst>
        <pc:spChg chg="mod">
          <ac:chgData name="Stakhiv, Natalia - OSHA" userId="S::stakhiv.natalia@dol.gov::a9328d3b-0e42-4b29-afa0-c30b26296d72" providerId="AD" clId="Web-{E2A22D8E-AE74-40E2-9B49-E5DEE0B186E6}" dt="2021-03-23T22:30:34.163" v="281" actId="20577"/>
          <ac:spMkLst>
            <pc:docMk/>
            <pc:sldMk cId="1400876958" sldId="267"/>
            <ac:spMk id="3" creationId="{00000000-0000-0000-0000-000000000000}"/>
          </ac:spMkLst>
        </pc:spChg>
      </pc:sldChg>
      <pc:sldChg chg="modSp">
        <pc:chgData name="Stakhiv, Natalia - OSHA" userId="S::stakhiv.natalia@dol.gov::a9328d3b-0e42-4b29-afa0-c30b26296d72" providerId="AD" clId="Web-{E2A22D8E-AE74-40E2-9B49-E5DEE0B186E6}" dt="2021-03-23T23:05:30.491" v="443" actId="20577"/>
        <pc:sldMkLst>
          <pc:docMk/>
          <pc:sldMk cId="2855971033" sldId="268"/>
        </pc:sldMkLst>
        <pc:spChg chg="mod">
          <ac:chgData name="Stakhiv, Natalia - OSHA" userId="S::stakhiv.natalia@dol.gov::a9328d3b-0e42-4b29-afa0-c30b26296d72" providerId="AD" clId="Web-{E2A22D8E-AE74-40E2-9B49-E5DEE0B186E6}" dt="2021-03-23T23:05:30.491" v="443" actId="20577"/>
          <ac:spMkLst>
            <pc:docMk/>
            <pc:sldMk cId="2855971033" sldId="268"/>
            <ac:spMk id="3" creationId="{00000000-0000-0000-0000-000000000000}"/>
          </ac:spMkLst>
        </pc:spChg>
      </pc:sldChg>
      <pc:sldChg chg="addCm">
        <pc:chgData name="Stakhiv, Natalia - OSHA" userId="S::stakhiv.natalia@dol.gov::a9328d3b-0e42-4b29-afa0-c30b26296d72" providerId="AD" clId="Web-{E2A22D8E-AE74-40E2-9B49-E5DEE0B186E6}" dt="2021-03-23T22:54:10.527" v="287"/>
        <pc:sldMkLst>
          <pc:docMk/>
          <pc:sldMk cId="2453187318" sldId="270"/>
        </pc:sldMkLst>
      </pc:sldChg>
    </pc:docChg>
  </pc:docChgLst>
  <pc:docChgLst>
    <pc:chgData name="Stakhiv, Natalia - OSHA" userId="S::stakhiv.natalia@dol.gov::a9328d3b-0e42-4b29-afa0-c30b26296d72" providerId="AD" clId="Web-{BA603E81-DD73-47F9-9C49-AD7D0BC4A29A}"/>
    <pc:docChg chg="modSld">
      <pc:chgData name="Stakhiv, Natalia - OSHA" userId="S::stakhiv.natalia@dol.gov::a9328d3b-0e42-4b29-afa0-c30b26296d72" providerId="AD" clId="Web-{BA603E81-DD73-47F9-9C49-AD7D0BC4A29A}" dt="2021-03-23T23:09:44.977" v="24" actId="20577"/>
      <pc:docMkLst>
        <pc:docMk/>
      </pc:docMkLst>
      <pc:sldChg chg="modSp">
        <pc:chgData name="Stakhiv, Natalia - OSHA" userId="S::stakhiv.natalia@dol.gov::a9328d3b-0e42-4b29-afa0-c30b26296d72" providerId="AD" clId="Web-{BA603E81-DD73-47F9-9C49-AD7D0BC4A29A}" dt="2021-03-23T23:09:44.977" v="24" actId="20577"/>
        <pc:sldMkLst>
          <pc:docMk/>
          <pc:sldMk cId="1155466732" sldId="257"/>
        </pc:sldMkLst>
        <pc:spChg chg="mod">
          <ac:chgData name="Stakhiv, Natalia - OSHA" userId="S::stakhiv.natalia@dol.gov::a9328d3b-0e42-4b29-afa0-c30b26296d72" providerId="AD" clId="Web-{BA603E81-DD73-47F9-9C49-AD7D0BC4A29A}" dt="2021-03-23T23:09:44.977" v="24" actId="20577"/>
          <ac:spMkLst>
            <pc:docMk/>
            <pc:sldMk cId="1155466732" sldId="257"/>
            <ac:spMk id="3" creationId="{00000000-0000-0000-0000-000000000000}"/>
          </ac:spMkLst>
        </pc:spChg>
      </pc:sldChg>
      <pc:sldChg chg="modSp">
        <pc:chgData name="Stakhiv, Natalia - OSHA" userId="S::stakhiv.natalia@dol.gov::a9328d3b-0e42-4b29-afa0-c30b26296d72" providerId="AD" clId="Web-{BA603E81-DD73-47F9-9C49-AD7D0BC4A29A}" dt="2021-03-23T23:07:48.163" v="2" actId="20577"/>
        <pc:sldMkLst>
          <pc:docMk/>
          <pc:sldMk cId="2387573285" sldId="264"/>
        </pc:sldMkLst>
        <pc:spChg chg="mod">
          <ac:chgData name="Stakhiv, Natalia - OSHA" userId="S::stakhiv.natalia@dol.gov::a9328d3b-0e42-4b29-afa0-c30b26296d72" providerId="AD" clId="Web-{BA603E81-DD73-47F9-9C49-AD7D0BC4A29A}" dt="2021-03-23T23:07:48.163" v="2" actId="20577"/>
          <ac:spMkLst>
            <pc:docMk/>
            <pc:sldMk cId="2387573285" sldId="264"/>
            <ac:spMk id="3" creationId="{00000000-0000-0000-0000-000000000000}"/>
          </ac:spMkLst>
        </pc:spChg>
      </pc:sldChg>
    </pc:docChg>
  </pc:docChgLst>
  <pc:docChgLst>
    <pc:chgData name="Stakhiv, Natalia - OSHA" userId="S::stakhiv.natalia@dol.gov::a9328d3b-0e42-4b29-afa0-c30b26296d72" providerId="AD" clId="Web-{4F98DA7E-FBC7-4F59-B94E-0FEC2F2AF79E}"/>
    <pc:docChg chg="modSld">
      <pc:chgData name="Stakhiv, Natalia - OSHA" userId="S::stakhiv.natalia@dol.gov::a9328d3b-0e42-4b29-afa0-c30b26296d72" providerId="AD" clId="Web-{4F98DA7E-FBC7-4F59-B94E-0FEC2F2AF79E}" dt="2021-03-24T15:48:04.656" v="17" actId="20577"/>
      <pc:docMkLst>
        <pc:docMk/>
      </pc:docMkLst>
      <pc:sldChg chg="modSp">
        <pc:chgData name="Stakhiv, Natalia - OSHA" userId="S::stakhiv.natalia@dol.gov::a9328d3b-0e42-4b29-afa0-c30b26296d72" providerId="AD" clId="Web-{4F98DA7E-FBC7-4F59-B94E-0FEC2F2AF79E}" dt="2021-03-24T15:48:04.656" v="17" actId="20577"/>
        <pc:sldMkLst>
          <pc:docMk/>
          <pc:sldMk cId="4116982803" sldId="262"/>
        </pc:sldMkLst>
        <pc:spChg chg="mod">
          <ac:chgData name="Stakhiv, Natalia - OSHA" userId="S::stakhiv.natalia@dol.gov::a9328d3b-0e42-4b29-afa0-c30b26296d72" providerId="AD" clId="Web-{4F98DA7E-FBC7-4F59-B94E-0FEC2F2AF79E}" dt="2021-03-24T15:48:04.656" v="17" actId="20577"/>
          <ac:spMkLst>
            <pc:docMk/>
            <pc:sldMk cId="4116982803" sldId="26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11C5B-38C3-4D35-A08B-06CBB508579D}" type="datetimeFigureOut">
              <a:rPr lang="en-US" smtClean="0"/>
              <a:t>6/25/2021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69B2D3-638A-420E-8F4F-045F00D8A355}" type="slidenum">
              <a:rPr lang="en-US" smtClean="0"/>
              <a:t>‹#›</a:t>
            </a:fld>
            <a:endParaRPr lang="en-US"/>
          </a:p>
        </p:txBody>
      </p:sp>
    </p:spTree>
    <p:extLst>
      <p:ext uri="{BB962C8B-B14F-4D97-AF65-F5344CB8AC3E}">
        <p14:creationId xmlns:p14="http://schemas.microsoft.com/office/powerpoint/2010/main" val="497572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a:t>
            </a:fld>
            <a:endParaRPr lang="en-US"/>
          </a:p>
        </p:txBody>
      </p:sp>
    </p:spTree>
    <p:extLst>
      <p:ext uri="{BB962C8B-B14F-4D97-AF65-F5344CB8AC3E}">
        <p14:creationId xmlns:p14="http://schemas.microsoft.com/office/powerpoint/2010/main" val="3190867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10</a:t>
            </a:fld>
            <a:endParaRPr lang="en-US"/>
          </a:p>
        </p:txBody>
      </p:sp>
    </p:spTree>
    <p:extLst>
      <p:ext uri="{BB962C8B-B14F-4D97-AF65-F5344CB8AC3E}">
        <p14:creationId xmlns:p14="http://schemas.microsoft.com/office/powerpoint/2010/main" val="2208299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endParaRPr lang="en-US"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11</a:t>
            </a:fld>
            <a:endParaRPr lang="en-US"/>
          </a:p>
        </p:txBody>
      </p:sp>
    </p:spTree>
    <p:extLst>
      <p:ext uri="{BB962C8B-B14F-4D97-AF65-F5344CB8AC3E}">
        <p14:creationId xmlns:p14="http://schemas.microsoft.com/office/powerpoint/2010/main" val="2473136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12</a:t>
            </a:fld>
            <a:endParaRPr lang="en-US"/>
          </a:p>
        </p:txBody>
      </p:sp>
    </p:spTree>
    <p:extLst>
      <p:ext uri="{BB962C8B-B14F-4D97-AF65-F5344CB8AC3E}">
        <p14:creationId xmlns:p14="http://schemas.microsoft.com/office/powerpoint/2010/main" val="534743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13</a:t>
            </a:fld>
            <a:endParaRPr lang="en-US"/>
          </a:p>
        </p:txBody>
      </p:sp>
    </p:spTree>
    <p:extLst>
      <p:ext uri="{BB962C8B-B14F-4D97-AF65-F5344CB8AC3E}">
        <p14:creationId xmlns:p14="http://schemas.microsoft.com/office/powerpoint/2010/main" val="944370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dirty="0" smtClean="0"/>
              <a:t>video</a:t>
            </a:r>
            <a:r>
              <a:rPr lang="en-US" baseline="0" dirty="0" smtClean="0"/>
              <a:t> illustrates how </a:t>
            </a:r>
            <a:r>
              <a:rPr lang="en-US" baseline="0" dirty="0"/>
              <a:t>to </a:t>
            </a:r>
            <a:r>
              <a:rPr lang="en-US" baseline="0" dirty="0" smtClean="0"/>
              <a:t>properly put on and remove a FFR and how to conduct a user seal check for a FFR. </a:t>
            </a:r>
          </a:p>
          <a:p>
            <a:endParaRPr lang="en-US" baseline="0" dirty="0" smtClean="0"/>
          </a:p>
          <a:p>
            <a:r>
              <a:rPr lang="en-US" b="1" baseline="0" dirty="0" smtClean="0">
                <a:solidFill>
                  <a:srgbClr val="FF0000"/>
                </a:solidFill>
              </a:rPr>
              <a:t>** For employers offering elastomeric respirators to their employees, the instructor should visually demonstrate how to put on and remove these types of respirators and how to conduct a user seal check using the respirator manufacturer’s instructions as guidelines.</a:t>
            </a:r>
            <a:endParaRPr lang="en-US" b="1" baseline="0" dirty="0">
              <a:solidFill>
                <a:srgbClr val="FF0000"/>
              </a:solidFill>
            </a:endParaRPr>
          </a:p>
          <a:p>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14</a:t>
            </a:fld>
            <a:endParaRPr lang="en-US"/>
          </a:p>
        </p:txBody>
      </p:sp>
    </p:spTree>
    <p:extLst>
      <p:ext uri="{BB962C8B-B14F-4D97-AF65-F5344CB8AC3E}">
        <p14:creationId xmlns:p14="http://schemas.microsoft.com/office/powerpoint/2010/main" val="1427145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**Employers should also discuss their workplace-specific procedures for what to do if an employee experiences any of these signs and symptoms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15</a:t>
            </a:fld>
            <a:endParaRPr lang="en-US"/>
          </a:p>
        </p:txBody>
      </p:sp>
    </p:spTree>
    <p:extLst>
      <p:ext uri="{BB962C8B-B14F-4D97-AF65-F5344CB8AC3E}">
        <p14:creationId xmlns:p14="http://schemas.microsoft.com/office/powerpoint/2010/main" val="1047667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effectLst/>
              </a:rPr>
              <a:t>**</a:t>
            </a:r>
            <a:r>
              <a:rPr lang="en-US" sz="1200" b="1" baseline="0" dirty="0" smtClean="0">
                <a:effectLst/>
              </a:rPr>
              <a:t>*Employers should discuss the employer’s relevant worksite-specific procedures and schedules for respirator cleaning, maintenance, and storage, which should take into consideration the respirator manufacturer’s instructions.  </a:t>
            </a:r>
          </a:p>
          <a:p>
            <a:r>
              <a:rPr lang="en-US" sz="1200" b="1" baseline="0" dirty="0" smtClean="0">
                <a:effectLst/>
              </a:rPr>
              <a:t> </a:t>
            </a:r>
          </a:p>
          <a:p>
            <a:endParaRPr lang="en-US" sz="1200" baseline="0" dirty="0" smtClean="0">
              <a:effectLst/>
            </a:endParaRPr>
          </a:p>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16</a:t>
            </a:fld>
            <a:endParaRPr lang="en-US"/>
          </a:p>
        </p:txBody>
      </p:sp>
    </p:spTree>
    <p:extLst>
      <p:ext uri="{BB962C8B-B14F-4D97-AF65-F5344CB8AC3E}">
        <p14:creationId xmlns:p14="http://schemas.microsoft.com/office/powerpoint/2010/main" val="544367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a:t>
            </a:r>
            <a:r>
              <a:rPr lang="en-US" baseline="0" dirty="0"/>
              <a:t> </a:t>
            </a:r>
            <a:r>
              <a:rPr lang="en-US" baseline="0" dirty="0" smtClean="0"/>
              <a:t>discourages the </a:t>
            </a:r>
            <a:r>
              <a:rPr lang="en-US" baseline="0" dirty="0"/>
              <a:t>reuse of </a:t>
            </a:r>
            <a:r>
              <a:rPr lang="en-US" baseline="0" dirty="0" smtClean="0"/>
              <a:t>FFRs, </a:t>
            </a:r>
            <a:r>
              <a:rPr lang="en-US" baseline="0" dirty="0"/>
              <a:t>but does not prohibit the </a:t>
            </a:r>
            <a:r>
              <a:rPr lang="en-US" baseline="0" dirty="0" smtClean="0"/>
              <a:t>practice.  </a:t>
            </a:r>
            <a:endParaRPr lang="en-US" sz="1200" baseline="0" dirty="0"/>
          </a:p>
        </p:txBody>
      </p:sp>
      <p:sp>
        <p:nvSpPr>
          <p:cNvPr id="4" name="Slide Number Placeholder 3"/>
          <p:cNvSpPr>
            <a:spLocks noGrp="1"/>
          </p:cNvSpPr>
          <p:nvPr>
            <p:ph type="sldNum" sz="quarter" idx="10"/>
          </p:nvPr>
        </p:nvSpPr>
        <p:spPr/>
        <p:txBody>
          <a:bodyPr/>
          <a:lstStyle/>
          <a:p>
            <a:fld id="{AD69B2D3-638A-420E-8F4F-045F00D8A355}" type="slidenum">
              <a:rPr lang="en-US" smtClean="0"/>
              <a:t>17</a:t>
            </a:fld>
            <a:endParaRPr lang="en-US"/>
          </a:p>
        </p:txBody>
      </p:sp>
    </p:spTree>
    <p:extLst>
      <p:ext uri="{BB962C8B-B14F-4D97-AF65-F5344CB8AC3E}">
        <p14:creationId xmlns:p14="http://schemas.microsoft.com/office/powerpoint/2010/main" val="2189484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 Employers</a:t>
            </a:r>
            <a:r>
              <a:rPr lang="en-US" b="1" baseline="0" dirty="0" smtClean="0"/>
              <a:t> should also discuss the specifics of required change schedules for filters, cartridges, or canisters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18</a:t>
            </a:fld>
            <a:endParaRPr lang="en-US"/>
          </a:p>
        </p:txBody>
      </p:sp>
    </p:spTree>
    <p:extLst>
      <p:ext uri="{BB962C8B-B14F-4D97-AF65-F5344CB8AC3E}">
        <p14:creationId xmlns:p14="http://schemas.microsoft.com/office/powerpoint/2010/main" val="1778308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19</a:t>
            </a:fld>
            <a:endParaRPr lang="en-US"/>
          </a:p>
        </p:txBody>
      </p:sp>
    </p:spTree>
    <p:extLst>
      <p:ext uri="{BB962C8B-B14F-4D97-AF65-F5344CB8AC3E}">
        <p14:creationId xmlns:p14="http://schemas.microsoft.com/office/powerpoint/2010/main" val="1031455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OSHA has issued a</a:t>
            </a:r>
            <a:r>
              <a:rPr lang="en-US" baseline="0" dirty="0" smtClean="0"/>
              <a:t> COVID-19 Emergency Temporary Standard, </a:t>
            </a:r>
            <a:r>
              <a:rPr lang="en-US" b="1" baseline="0" dirty="0" smtClean="0"/>
              <a:t>referred to as an “ETS,” </a:t>
            </a:r>
            <a:r>
              <a:rPr lang="en-US" baseline="0" dirty="0" smtClean="0"/>
              <a:t>during the limited period of the COVID-19 pandemic.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The ETS includes a Mini Respiratory Protection Program section, </a:t>
            </a:r>
            <a:r>
              <a:rPr lang="en-US" b="1" baseline="0" dirty="0" smtClean="0"/>
              <a:t>referred to as the “mini RPP</a:t>
            </a:r>
            <a:r>
              <a:rPr lang="en-US" baseline="0" dirty="0" smtClean="0"/>
              <a:t>.” </a:t>
            </a:r>
          </a:p>
          <a:p>
            <a:pPr marL="0" indent="0">
              <a:buFont typeface="Arial" panose="020B0604020202020204" pitchFamily="34" charset="0"/>
              <a:buNone/>
            </a:pPr>
            <a:endParaRPr lang="en-US" u="none" baseline="0" dirty="0" smtClean="0"/>
          </a:p>
          <a:p>
            <a:pPr marL="0" indent="0">
              <a:buFont typeface="Arial" panose="020B0604020202020204" pitchFamily="34" charset="0"/>
              <a:buNone/>
            </a:pPr>
            <a:r>
              <a:rPr lang="en-US" b="0" u="none" baseline="0" dirty="0" smtClean="0"/>
              <a:t>This training is designed for employees whose employers have decided to provide respirators for “enhanced” protection against COVID-19 for situations where only facemasks are required by OSHA. </a:t>
            </a:r>
            <a:endParaRPr lang="en-US" b="0" dirty="0"/>
          </a:p>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2</a:t>
            </a:fld>
            <a:endParaRPr lang="en-US"/>
          </a:p>
        </p:txBody>
      </p:sp>
    </p:spTree>
    <p:extLst>
      <p:ext uri="{BB962C8B-B14F-4D97-AF65-F5344CB8AC3E}">
        <p14:creationId xmlns:p14="http://schemas.microsoft.com/office/powerpoint/2010/main" val="1548654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20</a:t>
            </a:fld>
            <a:endParaRPr lang="en-US"/>
          </a:p>
        </p:txBody>
      </p:sp>
    </p:spTree>
    <p:extLst>
      <p:ext uri="{BB962C8B-B14F-4D97-AF65-F5344CB8AC3E}">
        <p14:creationId xmlns:p14="http://schemas.microsoft.com/office/powerpoint/2010/main" val="3565287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D69B2D3-638A-420E-8F4F-045F00D8A355}" type="slidenum">
              <a:rPr lang="en-US" smtClean="0"/>
              <a:t>3</a:t>
            </a:fld>
            <a:endParaRPr lang="en-US"/>
          </a:p>
        </p:txBody>
      </p:sp>
    </p:spTree>
    <p:extLst>
      <p:ext uri="{BB962C8B-B14F-4D97-AF65-F5344CB8AC3E}">
        <p14:creationId xmlns:p14="http://schemas.microsoft.com/office/powerpoint/2010/main" val="404437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table summarizes the situations under the ETS when </a:t>
            </a:r>
            <a:r>
              <a:rPr lang="en-US" baseline="0" dirty="0"/>
              <a:t>the </a:t>
            </a:r>
            <a:r>
              <a:rPr lang="en-US" baseline="0" dirty="0" smtClean="0"/>
              <a:t>mini RPP applies versus the situations when OSHA’s normal Respiratory Protection Standard, </a:t>
            </a:r>
            <a:r>
              <a:rPr lang="en-US" b="1" baseline="0" dirty="0" smtClean="0"/>
              <a:t>referred to as the “normal RPP,” </a:t>
            </a:r>
            <a:r>
              <a:rPr lang="en-US" baseline="0" dirty="0" smtClean="0"/>
              <a:t>applies. </a:t>
            </a:r>
          </a:p>
          <a:p>
            <a:endParaRPr lang="en-US" baseline="0" dirty="0" smtClean="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D69B2D3-638A-420E-8F4F-045F00D8A355}" type="slidenum">
              <a:rPr lang="en-US" smtClean="0"/>
              <a:t>4</a:t>
            </a:fld>
            <a:endParaRPr lang="en-US"/>
          </a:p>
        </p:txBody>
      </p:sp>
    </p:spTree>
    <p:extLst>
      <p:ext uri="{BB962C8B-B14F-4D97-AF65-F5344CB8AC3E}">
        <p14:creationId xmlns:p14="http://schemas.microsoft.com/office/powerpoint/2010/main" val="856344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fontAlgn="base">
              <a:buFont typeface="Arial" panose="020B0604020202020204" pitchFamily="34" charset="0"/>
              <a:buNone/>
            </a:pPr>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5</a:t>
            </a:fld>
            <a:endParaRPr lang="en-US"/>
          </a:p>
        </p:txBody>
      </p:sp>
    </p:spTree>
    <p:extLst>
      <p:ext uri="{BB962C8B-B14F-4D97-AF65-F5344CB8AC3E}">
        <p14:creationId xmlns:p14="http://schemas.microsoft.com/office/powerpoint/2010/main" val="1826641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6</a:t>
            </a:fld>
            <a:endParaRPr lang="en-US"/>
          </a:p>
        </p:txBody>
      </p:sp>
    </p:spTree>
    <p:extLst>
      <p:ext uri="{BB962C8B-B14F-4D97-AF65-F5344CB8AC3E}">
        <p14:creationId xmlns:p14="http://schemas.microsoft.com/office/powerpoint/2010/main" val="2847101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slide presents</a:t>
            </a:r>
            <a:r>
              <a:rPr lang="en-US" b="1" baseline="0" dirty="0" smtClean="0"/>
              <a:t> information similar to the information contained in the notice that OSHA requires employers to provide to employees when </a:t>
            </a:r>
            <a:r>
              <a:rPr lang="en-US" b="1" dirty="0" smtClean="0"/>
              <a:t>employees provide their own respirators under the ETS</a:t>
            </a:r>
            <a:r>
              <a:rPr lang="en-US" b="1" baseline="0" dirty="0" smtClean="0"/>
              <a:t> (1910.504(c)).</a:t>
            </a:r>
            <a:endParaRPr lang="en-US" b="1" dirty="0" smtClean="0"/>
          </a:p>
          <a:p>
            <a:endParaRPr lang="en-US" b="1" dirty="0" smtClean="0"/>
          </a:p>
          <a:p>
            <a:endParaRPr lang="en-US" b="1" baseline="0" dirty="0" smtClean="0"/>
          </a:p>
        </p:txBody>
      </p:sp>
      <p:sp>
        <p:nvSpPr>
          <p:cNvPr id="4" name="Slide Number Placeholder 3"/>
          <p:cNvSpPr>
            <a:spLocks noGrp="1"/>
          </p:cNvSpPr>
          <p:nvPr>
            <p:ph type="sldNum" sz="quarter" idx="10"/>
          </p:nvPr>
        </p:nvSpPr>
        <p:spPr/>
        <p:txBody>
          <a:bodyPr/>
          <a:lstStyle/>
          <a:p>
            <a:fld id="{AD69B2D3-638A-420E-8F4F-045F00D8A355}" type="slidenum">
              <a:rPr lang="en-US" smtClean="0"/>
              <a:t>7</a:t>
            </a:fld>
            <a:endParaRPr lang="en-US"/>
          </a:p>
        </p:txBody>
      </p:sp>
    </p:spTree>
    <p:extLst>
      <p:ext uri="{BB962C8B-B14F-4D97-AF65-F5344CB8AC3E}">
        <p14:creationId xmlns:p14="http://schemas.microsoft.com/office/powerpoint/2010/main" val="3250202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Filtering </a:t>
            </a:r>
            <a:r>
              <a:rPr lang="en-US" dirty="0"/>
              <a:t>facepiece</a:t>
            </a:r>
            <a:r>
              <a:rPr lang="en-US" baseline="0" dirty="0"/>
              <a:t> </a:t>
            </a:r>
            <a:r>
              <a:rPr lang="en-US" baseline="0" dirty="0" smtClean="0"/>
              <a:t>respirators, </a:t>
            </a:r>
            <a:r>
              <a:rPr lang="en-US" b="1" baseline="0" dirty="0" smtClean="0"/>
              <a:t>referred to as “FFRs,” </a:t>
            </a:r>
            <a:r>
              <a:rPr lang="en-US" baseline="0" dirty="0"/>
              <a:t>are </a:t>
            </a:r>
            <a:r>
              <a:rPr lang="en-US" baseline="0" dirty="0" smtClean="0"/>
              <a:t>disposable respirators, normally intended for single-use. They protect you by </a:t>
            </a:r>
            <a:r>
              <a:rPr lang="en-US" baseline="0" dirty="0"/>
              <a:t>filtering </a:t>
            </a:r>
            <a:r>
              <a:rPr lang="en-US" baseline="0" dirty="0" smtClean="0"/>
              <a:t>particles, such as COVID-19 particles, </a:t>
            </a:r>
            <a:r>
              <a:rPr lang="en-US" baseline="0" dirty="0"/>
              <a:t>out of the air as you breathe</a:t>
            </a:r>
            <a:r>
              <a:rPr lang="en-US" baseline="0" dirty="0" smtClean="0"/>
              <a:t>.  The image in this slide is an example of a FFR. </a:t>
            </a:r>
            <a:endParaRPr lang="en-US" baseline="0" dirty="0"/>
          </a:p>
          <a:p>
            <a:endParaRPr lang="en-US" baseline="0" dirty="0"/>
          </a:p>
          <a:p>
            <a:r>
              <a:rPr lang="en-US" baseline="0" dirty="0" smtClean="0"/>
              <a:t>FFRs differ by the type of filter they are made of.  They come in 3 different “series,” based on their ability to resist oil, as designated by the letter N, R, or P.  They also come in 3 different “filter efficiencies,” as designated by the number 95, 99, or 100.  </a:t>
            </a:r>
          </a:p>
          <a:p>
            <a:endParaRPr lang="en-US" baseline="0" dirty="0" smtClean="0"/>
          </a:p>
          <a:p>
            <a:r>
              <a:rPr lang="en-US" baseline="0" dirty="0" smtClean="0"/>
              <a:t>For example, an “N95” FFR can filter out at least 95% of airborne particles, but is not resistant to oil; and a “P99” FFR can filter out at least 99% of airborne particles, and is oil-proof.  “N95s” are the most commonly used FFRs.</a:t>
            </a:r>
          </a:p>
          <a:p>
            <a:endParaRPr lang="en-US" baseline="0" dirty="0" smtClean="0"/>
          </a:p>
          <a:p>
            <a:r>
              <a:rPr lang="en-US" b="1" dirty="0" smtClean="0"/>
              <a:t>**Employers should discuss the specific limitations and capabilities of the respirator(s) they have chosen to provide to their employees.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8</a:t>
            </a:fld>
            <a:endParaRPr lang="en-US"/>
          </a:p>
        </p:txBody>
      </p:sp>
    </p:spTree>
    <p:extLst>
      <p:ext uri="{BB962C8B-B14F-4D97-AF65-F5344CB8AC3E}">
        <p14:creationId xmlns:p14="http://schemas.microsoft.com/office/powerpoint/2010/main" val="380329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also several types of reusable</a:t>
            </a:r>
            <a:r>
              <a:rPr lang="en-US" baseline="0" dirty="0" smtClean="0"/>
              <a:t> respirators that can be cleaned and used repeatedly.  They are equipped with replaceable filters, cartridges, or canisters.</a:t>
            </a:r>
          </a:p>
          <a:p>
            <a:endParaRPr lang="en-US" baseline="0" dirty="0"/>
          </a:p>
          <a:p>
            <a:r>
              <a:rPr lang="en-US" sz="1200" kern="1200" dirty="0" smtClean="0">
                <a:solidFill>
                  <a:schemeClr val="tx1"/>
                </a:solidFill>
                <a:effectLst/>
                <a:latin typeface="+mn-lt"/>
                <a:ea typeface="+mn-ea"/>
                <a:cs typeface="+mn-cs"/>
              </a:rPr>
              <a:t>Elastomeric respirators are tight-fitting respirators with a </a:t>
            </a:r>
            <a:r>
              <a:rPr lang="en-US" sz="1200" kern="1200" dirty="0" err="1" smtClean="0">
                <a:solidFill>
                  <a:schemeClr val="tx1"/>
                </a:solidFill>
                <a:effectLst/>
                <a:latin typeface="+mn-lt"/>
                <a:ea typeface="+mn-ea"/>
                <a:cs typeface="+mn-cs"/>
              </a:rPr>
              <a:t>facepiece</a:t>
            </a:r>
            <a:r>
              <a:rPr lang="en-US" sz="1200" kern="1200" dirty="0" smtClean="0">
                <a:solidFill>
                  <a:schemeClr val="tx1"/>
                </a:solidFill>
                <a:effectLst/>
                <a:latin typeface="+mn-lt"/>
                <a:ea typeface="+mn-ea"/>
                <a:cs typeface="+mn-cs"/>
              </a:rPr>
              <a:t> that is made of synthetic or rubber material.  </a:t>
            </a:r>
            <a:r>
              <a:rPr lang="en-US" baseline="0" dirty="0" smtClean="0"/>
              <a:t>Elastomeric respirators </a:t>
            </a:r>
            <a:r>
              <a:rPr lang="en-US" baseline="0" dirty="0"/>
              <a:t>can </a:t>
            </a:r>
            <a:r>
              <a:rPr lang="en-US" baseline="0" dirty="0" smtClean="0"/>
              <a:t>come in </a:t>
            </a:r>
            <a:r>
              <a:rPr lang="en-US" b="1" baseline="0" dirty="0" smtClean="0"/>
              <a:t>“half-mask” </a:t>
            </a:r>
            <a:r>
              <a:rPr lang="en-US" baseline="0" dirty="0" smtClean="0"/>
              <a:t>models (as seen in the top image of this slide), covering only the nose and mouth, </a:t>
            </a:r>
            <a:r>
              <a:rPr lang="en-US" baseline="0" dirty="0"/>
              <a:t>or </a:t>
            </a:r>
            <a:r>
              <a:rPr lang="en-US" baseline="0" dirty="0" smtClean="0"/>
              <a:t>as </a:t>
            </a:r>
            <a:r>
              <a:rPr lang="en-US" b="1" baseline="0" dirty="0" smtClean="0"/>
              <a:t>“full facepiece” </a:t>
            </a:r>
            <a:r>
              <a:rPr lang="en-US" baseline="0" dirty="0" smtClean="0"/>
              <a:t>models that </a:t>
            </a:r>
            <a:r>
              <a:rPr lang="en-US" baseline="0" dirty="0"/>
              <a:t>also </a:t>
            </a:r>
            <a:r>
              <a:rPr lang="en-US" baseline="0" dirty="0" smtClean="0"/>
              <a:t>cover and protect the eyes (as seen in the middle image of this slide). </a:t>
            </a:r>
          </a:p>
          <a:p>
            <a:endParaRPr lang="en-US" baseline="0" dirty="0" smtClean="0"/>
          </a:p>
          <a:p>
            <a:r>
              <a:rPr lang="en-US" baseline="0" dirty="0" smtClean="0"/>
              <a:t>When used properly, half-mask elastomeric respirators offer the same level of protection as FFRs, while full facepiece elastomeric respirators offer a higher level of protection than FFRs because they have better sealing characteristics.</a:t>
            </a:r>
          </a:p>
          <a:p>
            <a:endParaRPr lang="en-US" baseline="0" dirty="0" smtClean="0"/>
          </a:p>
          <a:p>
            <a:r>
              <a:rPr lang="en-US" dirty="0" smtClean="0"/>
              <a:t>Powered</a:t>
            </a:r>
            <a:r>
              <a:rPr lang="en-US" baseline="0" dirty="0" smtClean="0"/>
              <a:t> </a:t>
            </a:r>
            <a:r>
              <a:rPr lang="en-US" baseline="0" dirty="0"/>
              <a:t>air-purifying </a:t>
            </a:r>
            <a:r>
              <a:rPr lang="en-US" baseline="0" dirty="0" smtClean="0"/>
              <a:t>respirators, also </a:t>
            </a:r>
            <a:r>
              <a:rPr lang="en-US" baseline="0" dirty="0"/>
              <a:t>called </a:t>
            </a:r>
            <a:r>
              <a:rPr lang="en-US" baseline="0" dirty="0" smtClean="0"/>
              <a:t>“PAPRs”, </a:t>
            </a:r>
            <a:r>
              <a:rPr lang="en-US" baseline="0" dirty="0"/>
              <a:t>use a battery-powered fan, which pulls air through filters and circulates </a:t>
            </a:r>
            <a:r>
              <a:rPr lang="en-US" baseline="0" dirty="0" smtClean="0"/>
              <a:t>the air </a:t>
            </a:r>
            <a:r>
              <a:rPr lang="en-US" baseline="0" dirty="0"/>
              <a:t>throughout </a:t>
            </a:r>
            <a:r>
              <a:rPr lang="en-US" baseline="0" dirty="0" smtClean="0"/>
              <a:t>a hood or helmet. They offer a higher level of protection than FFRs because the blower creates positive pressure inside the facepiece, reducing inward leakage of potentially contaminated air.  The bottom image of this slide is an example of a PAPR.</a:t>
            </a:r>
          </a:p>
          <a:p>
            <a:endParaRPr lang="en-US" baseline="0" dirty="0" smtClean="0"/>
          </a:p>
          <a:p>
            <a:r>
              <a:rPr lang="en-US" b="1" baseline="0" dirty="0" smtClean="0"/>
              <a:t>**Employers should discuss the specific limitations and capabilities of the respirator(s) they have chosen to provide to their employees.</a:t>
            </a:r>
          </a:p>
        </p:txBody>
      </p:sp>
      <p:sp>
        <p:nvSpPr>
          <p:cNvPr id="4" name="Slide Number Placeholder 3"/>
          <p:cNvSpPr>
            <a:spLocks noGrp="1"/>
          </p:cNvSpPr>
          <p:nvPr>
            <p:ph type="sldNum" sz="quarter" idx="10"/>
          </p:nvPr>
        </p:nvSpPr>
        <p:spPr/>
        <p:txBody>
          <a:bodyPr/>
          <a:lstStyle/>
          <a:p>
            <a:fld id="{AD69B2D3-638A-420E-8F4F-045F00D8A355}" type="slidenum">
              <a:rPr lang="en-US" smtClean="0"/>
              <a:t>9</a:t>
            </a:fld>
            <a:endParaRPr lang="en-US"/>
          </a:p>
        </p:txBody>
      </p:sp>
    </p:spTree>
    <p:extLst>
      <p:ext uri="{BB962C8B-B14F-4D97-AF65-F5344CB8AC3E}">
        <p14:creationId xmlns:p14="http://schemas.microsoft.com/office/powerpoint/2010/main" val="47261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EFA449-7E41-4A31-8547-B867E058D708}"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0982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299654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302831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804448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EFA449-7E41-4A31-8547-B867E058D708}"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519540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EFA449-7E41-4A31-8547-B867E058D708}" type="datetimeFigureOut">
              <a:rPr lang="en-US" smtClean="0"/>
              <a:t>6/25/2021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82585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EFA449-7E41-4A31-8547-B867E058D708}" type="datetimeFigureOut">
              <a:rPr lang="en-US" smtClean="0"/>
              <a:t>6/25/2021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72062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EFA449-7E41-4A31-8547-B867E058D708}" type="datetimeFigureOut">
              <a:rPr lang="en-US" smtClean="0"/>
              <a:t>6/25/2021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0326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EFA449-7E41-4A31-8547-B867E058D708}" type="datetimeFigureOut">
              <a:rPr lang="en-US" smtClean="0"/>
              <a:t>6/25/2021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759224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EFA449-7E41-4A31-8547-B867E058D708}" type="datetimeFigureOut">
              <a:rPr lang="en-US" smtClean="0"/>
              <a:t>6/25/2021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48356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EFA449-7E41-4A31-8547-B867E058D708}" type="datetimeFigureOut">
              <a:rPr lang="en-US" smtClean="0"/>
              <a:t>6/25/2021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417757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FA449-7E41-4A31-8547-B867E058D708}" type="datetimeFigureOut">
              <a:rPr lang="en-US" smtClean="0"/>
              <a:t>6/25/2021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930A79-D25F-43D7-A272-7D8450F8C5BE}" type="slidenum">
              <a:rPr lang="en-US" smtClean="0"/>
              <a:t>‹#›</a:t>
            </a:fld>
            <a:endParaRPr lang="en-US"/>
          </a:p>
        </p:txBody>
      </p:sp>
    </p:spTree>
    <p:extLst>
      <p:ext uri="{BB962C8B-B14F-4D97-AF65-F5344CB8AC3E}">
        <p14:creationId xmlns:p14="http://schemas.microsoft.com/office/powerpoint/2010/main" val="314470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oU4stQgCtV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youtube.com/watch?v=A28xg7Oepxw"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osha.gov/coronavirus"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s://www.osha.gov/respiratory-prote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0052" y="6246866"/>
            <a:ext cx="10031896" cy="400110"/>
          </a:xfrm>
          <a:prstGeom prst="rect">
            <a:avLst/>
          </a:prstGeom>
          <a:noFill/>
          <a:ln>
            <a:solidFill>
              <a:schemeClr val="tx1"/>
            </a:solidFill>
          </a:ln>
        </p:spPr>
        <p:txBody>
          <a:bodyPr wrap="square" rtlCol="0">
            <a:spAutoFit/>
          </a:bodyPr>
          <a:lstStyle/>
          <a:p>
            <a:r>
              <a:rPr lang="en-US" sz="1000" dirty="0"/>
              <a:t>This document is intended to provide information about the COVID-19 Emergency Temporary Standard. The Occupational Safety and Health Act requires employers to comply with safety and health standards promulgated by OSHA or by a state with an OSHA-approved state plan. However, this document is not itself a standard or regulation, and it creates no new legal obligations</a:t>
            </a:r>
            <a:r>
              <a:rPr lang="en-US" sz="1000" dirty="0" smtClean="0"/>
              <a:t>.</a:t>
            </a:r>
            <a:endParaRPr lang="en-US" sz="1000" dirty="0"/>
          </a:p>
        </p:txBody>
      </p:sp>
      <p:sp>
        <p:nvSpPr>
          <p:cNvPr id="3" name="Content Placeholder 2"/>
          <p:cNvSpPr>
            <a:spLocks noGrp="1"/>
          </p:cNvSpPr>
          <p:nvPr>
            <p:ph idx="1"/>
          </p:nvPr>
        </p:nvSpPr>
        <p:spPr>
          <a:xfrm>
            <a:off x="838200" y="1200964"/>
            <a:ext cx="10515600" cy="4886325"/>
          </a:xfrm>
        </p:spPr>
        <p:txBody>
          <a:bodyPr>
            <a:normAutofit lnSpcReduction="10000"/>
          </a:bodyPr>
          <a:lstStyle/>
          <a:p>
            <a:pPr lvl="0"/>
            <a:r>
              <a:rPr lang="en-US" sz="2000" dirty="0">
                <a:solidFill>
                  <a:prstClr val="black"/>
                </a:solidFill>
              </a:rPr>
              <a:t>This is a sample presentation developed by OSHA that employers </a:t>
            </a:r>
            <a:r>
              <a:rPr lang="en-US" sz="2000" dirty="0" smtClean="0">
                <a:solidFill>
                  <a:prstClr val="black"/>
                </a:solidFill>
              </a:rPr>
              <a:t>or </a:t>
            </a:r>
            <a:r>
              <a:rPr lang="en-US" sz="2000" dirty="0">
                <a:solidFill>
                  <a:prstClr val="black"/>
                </a:solidFill>
              </a:rPr>
              <a:t>other </a:t>
            </a:r>
            <a:r>
              <a:rPr lang="en-US" sz="2000" dirty="0" smtClean="0">
                <a:solidFill>
                  <a:prstClr val="black"/>
                </a:solidFill>
              </a:rPr>
              <a:t>instructors may </a:t>
            </a:r>
            <a:r>
              <a:rPr lang="en-US" sz="2000" dirty="0">
                <a:solidFill>
                  <a:prstClr val="black"/>
                </a:solidFill>
              </a:rPr>
              <a:t>customize and use to train employees according to the requirements of OSHA’s </a:t>
            </a:r>
            <a:r>
              <a:rPr lang="en-US" sz="2000" dirty="0" smtClean="0">
                <a:solidFill>
                  <a:prstClr val="black"/>
                </a:solidFill>
              </a:rPr>
              <a:t>COVID-19 ETS Mini Respiratory Protection Program </a:t>
            </a:r>
            <a:r>
              <a:rPr lang="en-US" sz="2000" dirty="0">
                <a:solidFill>
                  <a:prstClr val="black"/>
                </a:solidFill>
              </a:rPr>
              <a:t>(29 CFR 1910.504). </a:t>
            </a:r>
            <a:endParaRPr lang="en-US" sz="2000" dirty="0" smtClean="0">
              <a:solidFill>
                <a:prstClr val="black"/>
              </a:solidFill>
            </a:endParaRPr>
          </a:p>
          <a:p>
            <a:pPr lvl="0"/>
            <a:r>
              <a:rPr lang="en-US" sz="2000" dirty="0" smtClean="0">
                <a:solidFill>
                  <a:prstClr val="black"/>
                </a:solidFill>
              </a:rPr>
              <a:t>Employers should review and customize this </a:t>
            </a:r>
            <a:r>
              <a:rPr lang="en-US" sz="2000" dirty="0">
                <a:solidFill>
                  <a:prstClr val="black"/>
                </a:solidFill>
              </a:rPr>
              <a:t>presentation </a:t>
            </a:r>
            <a:r>
              <a:rPr lang="en-US" sz="2000" dirty="0" smtClean="0">
                <a:solidFill>
                  <a:prstClr val="black"/>
                </a:solidFill>
              </a:rPr>
              <a:t>to meet </a:t>
            </a:r>
            <a:r>
              <a:rPr lang="en-US" sz="2000" dirty="0">
                <a:solidFill>
                  <a:prstClr val="black"/>
                </a:solidFill>
              </a:rPr>
              <a:t>their specific training needs. Examples of ways to customize </a:t>
            </a:r>
            <a:r>
              <a:rPr lang="en-US" sz="2000" dirty="0" smtClean="0">
                <a:solidFill>
                  <a:prstClr val="black"/>
                </a:solidFill>
              </a:rPr>
              <a:t>are: </a:t>
            </a:r>
            <a:endParaRPr lang="en-US" sz="2000" dirty="0">
              <a:solidFill>
                <a:prstClr val="black"/>
              </a:solidFill>
            </a:endParaRPr>
          </a:p>
          <a:p>
            <a:pPr marL="628650" lvl="1" indent="-171450"/>
            <a:r>
              <a:rPr lang="en-US" sz="1800" dirty="0">
                <a:solidFill>
                  <a:prstClr val="black"/>
                </a:solidFill>
              </a:rPr>
              <a:t>Add </a:t>
            </a:r>
            <a:r>
              <a:rPr lang="en-US" sz="1800" dirty="0" smtClean="0">
                <a:solidFill>
                  <a:prstClr val="black"/>
                </a:solidFill>
              </a:rPr>
              <a:t>workplace-specific policies for </a:t>
            </a:r>
            <a:r>
              <a:rPr lang="en-US" sz="1800" dirty="0">
                <a:solidFill>
                  <a:prstClr val="black"/>
                </a:solidFill>
              </a:rPr>
              <a:t>respirator </a:t>
            </a:r>
            <a:r>
              <a:rPr lang="en-US" sz="1800" dirty="0" smtClean="0">
                <a:solidFill>
                  <a:prstClr val="black"/>
                </a:solidFill>
              </a:rPr>
              <a:t>cleaning</a:t>
            </a:r>
            <a:r>
              <a:rPr lang="en-US" sz="1800" dirty="0">
                <a:solidFill>
                  <a:prstClr val="black"/>
                </a:solidFill>
              </a:rPr>
              <a:t>, maintenance, and </a:t>
            </a:r>
            <a:r>
              <a:rPr lang="en-US" sz="1800" dirty="0" smtClean="0">
                <a:solidFill>
                  <a:prstClr val="black"/>
                </a:solidFill>
              </a:rPr>
              <a:t>storage. </a:t>
            </a:r>
            <a:endParaRPr lang="en-US" sz="1800" dirty="0">
              <a:solidFill>
                <a:prstClr val="black"/>
              </a:solidFill>
            </a:endParaRPr>
          </a:p>
          <a:p>
            <a:pPr marL="628650" lvl="1" indent="-171450">
              <a:lnSpc>
                <a:spcPct val="100000"/>
              </a:lnSpc>
              <a:spcBef>
                <a:spcPts val="0"/>
              </a:spcBef>
              <a:defRPr/>
            </a:pPr>
            <a:r>
              <a:rPr lang="en-US" sz="1800" dirty="0">
                <a:solidFill>
                  <a:prstClr val="black"/>
                </a:solidFill>
              </a:rPr>
              <a:t>Remove information that does not pertain to </a:t>
            </a:r>
            <a:r>
              <a:rPr lang="en-US" sz="1800" dirty="0" smtClean="0">
                <a:solidFill>
                  <a:prstClr val="black"/>
                </a:solidFill>
              </a:rPr>
              <a:t>the employer’s workplace.</a:t>
            </a:r>
            <a:endParaRPr lang="en-US" sz="1800" dirty="0">
              <a:solidFill>
                <a:prstClr val="black"/>
              </a:solidFill>
            </a:endParaRPr>
          </a:p>
          <a:p>
            <a:pPr lvl="0"/>
            <a:r>
              <a:rPr lang="en-US" sz="2000" dirty="0" smtClean="0">
                <a:solidFill>
                  <a:prstClr val="black"/>
                </a:solidFill>
              </a:rPr>
              <a:t>The </a:t>
            </a:r>
            <a:r>
              <a:rPr lang="en-US" sz="2000" dirty="0">
                <a:solidFill>
                  <a:prstClr val="black"/>
                </a:solidFill>
              </a:rPr>
              <a:t>training MUST:</a:t>
            </a:r>
          </a:p>
          <a:p>
            <a:pPr lvl="1"/>
            <a:r>
              <a:rPr lang="en-US" sz="1800" dirty="0">
                <a:solidFill>
                  <a:prstClr val="black"/>
                </a:solidFill>
              </a:rPr>
              <a:t>Be provided to each employee in a language and literacy level they </a:t>
            </a:r>
            <a:r>
              <a:rPr lang="en-US" sz="1800" dirty="0" smtClean="0">
                <a:solidFill>
                  <a:prstClr val="black"/>
                </a:solidFill>
              </a:rPr>
              <a:t>understand.</a:t>
            </a:r>
            <a:endParaRPr lang="en-US" sz="1800" dirty="0">
              <a:solidFill>
                <a:prstClr val="black"/>
              </a:solidFill>
            </a:endParaRPr>
          </a:p>
          <a:p>
            <a:pPr lvl="1"/>
            <a:r>
              <a:rPr lang="en-US" sz="1800" dirty="0" smtClean="0">
                <a:solidFill>
                  <a:prstClr val="black"/>
                </a:solidFill>
              </a:rPr>
              <a:t>Allow </a:t>
            </a:r>
            <a:r>
              <a:rPr lang="en-US" sz="1800" dirty="0">
                <a:solidFill>
                  <a:prstClr val="black"/>
                </a:solidFill>
              </a:rPr>
              <a:t>employees a chance to ask questions about the material </a:t>
            </a:r>
            <a:r>
              <a:rPr lang="en-US" sz="1800" dirty="0" smtClean="0">
                <a:solidFill>
                  <a:prstClr val="black"/>
                </a:solidFill>
              </a:rPr>
              <a:t>presented.</a:t>
            </a:r>
          </a:p>
          <a:p>
            <a:pPr lvl="1"/>
            <a:r>
              <a:rPr lang="en-US" sz="1800" dirty="0" smtClean="0">
                <a:solidFill>
                  <a:prstClr val="black"/>
                </a:solidFill>
              </a:rPr>
              <a:t>Be provided prior to the employee’s </a:t>
            </a:r>
            <a:r>
              <a:rPr lang="en-US" sz="1800" dirty="0">
                <a:solidFill>
                  <a:prstClr val="black"/>
                </a:solidFill>
              </a:rPr>
              <a:t>first use </a:t>
            </a:r>
            <a:r>
              <a:rPr lang="en-US" sz="1800" dirty="0" smtClean="0">
                <a:solidFill>
                  <a:prstClr val="black"/>
                </a:solidFill>
              </a:rPr>
              <a:t>of a respirator and </a:t>
            </a:r>
            <a:r>
              <a:rPr lang="en-US" sz="1800" dirty="0">
                <a:solidFill>
                  <a:prstClr val="black"/>
                </a:solidFill>
              </a:rPr>
              <a:t>if they change the type of </a:t>
            </a:r>
            <a:r>
              <a:rPr lang="en-US" sz="1800" dirty="0" smtClean="0">
                <a:solidFill>
                  <a:prstClr val="black"/>
                </a:solidFill>
              </a:rPr>
              <a:t>respirator used.</a:t>
            </a:r>
            <a:endParaRPr lang="en-US" sz="1800" dirty="0">
              <a:solidFill>
                <a:prstClr val="black"/>
              </a:solidFill>
            </a:endParaRPr>
          </a:p>
          <a:p>
            <a:pPr lvl="0"/>
            <a:r>
              <a:rPr lang="en-US" sz="2000" dirty="0">
                <a:solidFill>
                  <a:prstClr val="black"/>
                </a:solidFill>
              </a:rPr>
              <a:t>Employees must demonstrate their understanding of the materials, which may be </a:t>
            </a:r>
            <a:r>
              <a:rPr lang="en-US" sz="2000" dirty="0" smtClean="0">
                <a:solidFill>
                  <a:prstClr val="black"/>
                </a:solidFill>
              </a:rPr>
              <a:t>accomplished </a:t>
            </a:r>
            <a:r>
              <a:rPr lang="en-US" sz="2000" dirty="0">
                <a:solidFill>
                  <a:prstClr val="black"/>
                </a:solidFill>
              </a:rPr>
              <a:t>through a knowledge check (e.g., written or oral assessment) or discussion after the training. </a:t>
            </a:r>
            <a:endParaRPr lang="en-US" sz="2000" dirty="0" smtClean="0">
              <a:solidFill>
                <a:prstClr val="black"/>
              </a:solidFill>
            </a:endParaRPr>
          </a:p>
          <a:p>
            <a:pPr lvl="0"/>
            <a:r>
              <a:rPr lang="en-US" sz="2000" b="1" dirty="0">
                <a:solidFill>
                  <a:prstClr val="black"/>
                </a:solidFill>
              </a:rPr>
              <a:t>This training is </a:t>
            </a:r>
            <a:r>
              <a:rPr lang="en-US" sz="2000" b="1" dirty="0" smtClean="0">
                <a:solidFill>
                  <a:prstClr val="black"/>
                </a:solidFill>
              </a:rPr>
              <a:t>designed for employees </a:t>
            </a:r>
            <a:r>
              <a:rPr lang="en-US" sz="2000" b="1" dirty="0">
                <a:solidFill>
                  <a:prstClr val="black"/>
                </a:solidFill>
              </a:rPr>
              <a:t>whose employers have decided to provide respirators for “enhanced” protection against COVID-19 for situations where only facemasks are required by OSHA. Training is not required when employees provide and use their own </a:t>
            </a:r>
            <a:r>
              <a:rPr lang="en-US" sz="2000" b="1" dirty="0" smtClean="0">
                <a:solidFill>
                  <a:prstClr val="black"/>
                </a:solidFill>
              </a:rPr>
              <a:t>respirators. </a:t>
            </a:r>
            <a:endParaRPr lang="en-US" b="1" dirty="0"/>
          </a:p>
        </p:txBody>
      </p:sp>
      <p:sp>
        <p:nvSpPr>
          <p:cNvPr id="2" name="Title 1"/>
          <p:cNvSpPr>
            <a:spLocks noGrp="1"/>
          </p:cNvSpPr>
          <p:nvPr>
            <p:ph type="title"/>
          </p:nvPr>
        </p:nvSpPr>
        <p:spPr>
          <a:xfrm>
            <a:off x="838200" y="51615"/>
            <a:ext cx="10515600" cy="1325563"/>
          </a:xfrm>
        </p:spPr>
        <p:txBody>
          <a:bodyPr>
            <a:normAutofit/>
          </a:bodyPr>
          <a:lstStyle/>
          <a:p>
            <a:r>
              <a:rPr lang="en-US" b="1" dirty="0">
                <a:solidFill>
                  <a:prstClr val="black"/>
                </a:solidFill>
              </a:rPr>
              <a:t>Instructor Guidelines</a:t>
            </a:r>
            <a:endParaRPr lang="en-US" dirty="0"/>
          </a:p>
        </p:txBody>
      </p:sp>
    </p:spTree>
    <p:extLst>
      <p:ext uri="{BB962C8B-B14F-4D97-AF65-F5344CB8AC3E}">
        <p14:creationId xmlns:p14="http://schemas.microsoft.com/office/powerpoint/2010/main" val="2948889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r>
              <a:rPr lang="en-US" dirty="0"/>
              <a:t>A fit test </a:t>
            </a:r>
            <a:r>
              <a:rPr lang="en-US" dirty="0" smtClean="0"/>
              <a:t>evaluates </a:t>
            </a:r>
            <a:r>
              <a:rPr lang="en-US" dirty="0"/>
              <a:t>the fit of a tight-fitting respirator </a:t>
            </a:r>
            <a:r>
              <a:rPr lang="en-US" dirty="0" smtClean="0"/>
              <a:t>to </a:t>
            </a:r>
            <a:r>
              <a:rPr lang="en-US" dirty="0"/>
              <a:t>an </a:t>
            </a:r>
            <a:r>
              <a:rPr lang="en-US" dirty="0" smtClean="0"/>
              <a:t>individual’s face</a:t>
            </a:r>
          </a:p>
          <a:p>
            <a:pPr lvl="1"/>
            <a:r>
              <a:rPr lang="en-US" dirty="0" smtClean="0"/>
              <a:t>It verifies that you have found a </a:t>
            </a:r>
            <a:r>
              <a:rPr lang="en-US" dirty="0"/>
              <a:t>make, </a:t>
            </a:r>
            <a:r>
              <a:rPr lang="en-US" dirty="0" smtClean="0"/>
              <a:t>model, </a:t>
            </a:r>
            <a:r>
              <a:rPr lang="en-US" dirty="0"/>
              <a:t>and size of respirator </a:t>
            </a:r>
            <a:r>
              <a:rPr lang="en-US" dirty="0" smtClean="0"/>
              <a:t>that fits to </a:t>
            </a:r>
            <a:r>
              <a:rPr lang="en-US" dirty="0"/>
              <a:t>your </a:t>
            </a:r>
            <a:r>
              <a:rPr lang="en-US" dirty="0" smtClean="0"/>
              <a:t>face</a:t>
            </a:r>
          </a:p>
          <a:p>
            <a:pPr lvl="2"/>
            <a:r>
              <a:rPr lang="en-US" dirty="0" smtClean="0"/>
              <a:t>Much like finding </a:t>
            </a:r>
            <a:r>
              <a:rPr lang="en-US" dirty="0"/>
              <a:t>a style and size of shoe that fits your foot </a:t>
            </a:r>
            <a:r>
              <a:rPr lang="en-US" dirty="0" smtClean="0"/>
              <a:t>properly </a:t>
            </a:r>
          </a:p>
          <a:p>
            <a:pPr lvl="1"/>
            <a:r>
              <a:rPr lang="en-US" dirty="0" smtClean="0"/>
              <a:t>Fit testing is required under </a:t>
            </a:r>
            <a:r>
              <a:rPr lang="en-US" dirty="0"/>
              <a:t>the normal RPP</a:t>
            </a:r>
          </a:p>
          <a:p>
            <a:pPr marL="457200" lvl="1" indent="0">
              <a:buNone/>
            </a:pPr>
            <a:endParaRPr lang="en-US" dirty="0" smtClean="0"/>
          </a:p>
          <a:p>
            <a:r>
              <a:rPr lang="en-US" dirty="0" smtClean="0"/>
              <a:t>Fit </a:t>
            </a:r>
            <a:r>
              <a:rPr lang="en-US" dirty="0"/>
              <a:t>testing is </a:t>
            </a:r>
            <a:r>
              <a:rPr lang="en-US" u="sng" dirty="0"/>
              <a:t>not</a:t>
            </a:r>
            <a:r>
              <a:rPr lang="en-US" dirty="0"/>
              <a:t> required </a:t>
            </a:r>
            <a:r>
              <a:rPr lang="en-US" dirty="0" smtClean="0"/>
              <a:t>under </a:t>
            </a:r>
            <a:r>
              <a:rPr lang="en-US" dirty="0"/>
              <a:t>the mini </a:t>
            </a:r>
            <a:r>
              <a:rPr lang="en-US" dirty="0" smtClean="0"/>
              <a:t>RPP</a:t>
            </a:r>
            <a:r>
              <a:rPr lang="en-US" dirty="0"/>
              <a:t> </a:t>
            </a:r>
            <a:r>
              <a:rPr lang="en-US" dirty="0" smtClean="0"/>
              <a:t> </a:t>
            </a:r>
          </a:p>
          <a:p>
            <a:pPr lvl="1"/>
            <a:r>
              <a:rPr lang="en-US" dirty="0"/>
              <a:t>Without a fit test, there is less control over whether employees are receiving the full, expected level of protection that a respirator is capable of providing.  Therefore, a user seal check is required each time you put on your </a:t>
            </a:r>
            <a:r>
              <a:rPr lang="en-US" dirty="0" smtClean="0"/>
              <a:t>respirator.</a:t>
            </a:r>
            <a:endParaRPr lang="en-US" dirty="0">
              <a:cs typeface="Calibri"/>
            </a:endParaRPr>
          </a:p>
        </p:txBody>
      </p:sp>
      <p:sp>
        <p:nvSpPr>
          <p:cNvPr id="2" name="Title 1"/>
          <p:cNvSpPr>
            <a:spLocks noGrp="1"/>
          </p:cNvSpPr>
          <p:nvPr>
            <p:ph type="title"/>
          </p:nvPr>
        </p:nvSpPr>
        <p:spPr/>
        <p:txBody>
          <a:bodyPr>
            <a:normAutofit/>
          </a:bodyPr>
          <a:lstStyle/>
          <a:p>
            <a:pPr algn="ctr"/>
            <a:r>
              <a:rPr lang="en-US" sz="3600" b="1" dirty="0">
                <a:latin typeface="+mn-lt"/>
              </a:rPr>
              <a:t>Fit Testing</a:t>
            </a:r>
          </a:p>
        </p:txBody>
      </p:sp>
    </p:spTree>
    <p:extLst>
      <p:ext uri="{BB962C8B-B14F-4D97-AF65-F5344CB8AC3E}">
        <p14:creationId xmlns:p14="http://schemas.microsoft.com/office/powerpoint/2010/main" val="1400876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5625"/>
            <a:ext cx="11315700" cy="4351338"/>
          </a:xfrm>
        </p:spPr>
        <p:txBody>
          <a:bodyPr vert="horz" lIns="91440" tIns="45720" rIns="91440" bIns="45720" rtlCol="0" anchor="t">
            <a:normAutofit fontScale="92500" lnSpcReduction="10000"/>
          </a:bodyPr>
          <a:lstStyle/>
          <a:p>
            <a:r>
              <a:rPr lang="en-US" dirty="0"/>
              <a:t>A </a:t>
            </a:r>
            <a:r>
              <a:rPr lang="en-US" dirty="0" smtClean="0"/>
              <a:t>user </a:t>
            </a:r>
            <a:r>
              <a:rPr lang="en-US" dirty="0"/>
              <a:t>seal </a:t>
            </a:r>
            <a:r>
              <a:rPr lang="en-US" dirty="0" smtClean="0"/>
              <a:t>check determines </a:t>
            </a:r>
            <a:r>
              <a:rPr lang="en-US" dirty="0"/>
              <a:t>whether </a:t>
            </a:r>
            <a:r>
              <a:rPr lang="en-US" dirty="0" smtClean="0"/>
              <a:t>a tight-fitting respirator has </a:t>
            </a:r>
            <a:r>
              <a:rPr lang="en-US" dirty="0"/>
              <a:t>properly </a:t>
            </a:r>
            <a:r>
              <a:rPr lang="en-US" dirty="0" smtClean="0"/>
              <a:t>sealed </a:t>
            </a:r>
            <a:r>
              <a:rPr lang="en-US" dirty="0"/>
              <a:t>to your face once it has been put </a:t>
            </a:r>
            <a:r>
              <a:rPr lang="en-US" dirty="0" smtClean="0"/>
              <a:t>on</a:t>
            </a:r>
          </a:p>
          <a:p>
            <a:endParaRPr lang="en-US" dirty="0"/>
          </a:p>
          <a:p>
            <a:r>
              <a:rPr lang="en-US" dirty="0" smtClean="0"/>
              <a:t>A </a:t>
            </a:r>
            <a:r>
              <a:rPr lang="en-US" dirty="0"/>
              <a:t>user seal check </a:t>
            </a:r>
            <a:r>
              <a:rPr lang="en-US" dirty="0" smtClean="0"/>
              <a:t>must </a:t>
            </a:r>
            <a:r>
              <a:rPr lang="en-US" dirty="0"/>
              <a:t>be conducted </a:t>
            </a:r>
            <a:r>
              <a:rPr lang="en-US" u="sng" dirty="0"/>
              <a:t>each time </a:t>
            </a:r>
            <a:r>
              <a:rPr lang="en-US" u="sng" dirty="0" smtClean="0"/>
              <a:t>you put a </a:t>
            </a:r>
            <a:r>
              <a:rPr lang="en-US" u="sng" dirty="0"/>
              <a:t>respirator </a:t>
            </a:r>
            <a:r>
              <a:rPr lang="en-US" u="sng" dirty="0" smtClean="0"/>
              <a:t>on</a:t>
            </a:r>
          </a:p>
          <a:p>
            <a:endParaRPr lang="en-US" u="sng" dirty="0"/>
          </a:p>
          <a:p>
            <a:r>
              <a:rPr lang="en-US" dirty="0" smtClean="0"/>
              <a:t>Two types of user seal checks:</a:t>
            </a:r>
          </a:p>
          <a:p>
            <a:pPr marL="0" indent="0">
              <a:buNone/>
            </a:pPr>
            <a:endParaRPr lang="en-US" dirty="0" smtClean="0"/>
          </a:p>
          <a:p>
            <a:pPr lvl="1"/>
            <a:r>
              <a:rPr lang="en-US" sz="2600" b="1" dirty="0" smtClean="0"/>
              <a:t>Positive pressure user seal check </a:t>
            </a:r>
            <a:r>
              <a:rPr lang="en-US" sz="2600" dirty="0" smtClean="0"/>
              <a:t>- the respirator user </a:t>
            </a:r>
            <a:r>
              <a:rPr lang="en-US" sz="2600" u="sng" dirty="0" smtClean="0"/>
              <a:t>exhales</a:t>
            </a:r>
            <a:endParaRPr lang="en-US" sz="2600" dirty="0" smtClean="0"/>
          </a:p>
          <a:p>
            <a:pPr lvl="1"/>
            <a:endParaRPr lang="en-US" dirty="0" smtClean="0"/>
          </a:p>
          <a:p>
            <a:pPr lvl="1"/>
            <a:r>
              <a:rPr lang="en-US" sz="2600" b="1" dirty="0" smtClean="0"/>
              <a:t>Negative pressure user seal check </a:t>
            </a:r>
            <a:r>
              <a:rPr lang="en-US" sz="2600" dirty="0" smtClean="0"/>
              <a:t>- the respirator user </a:t>
            </a:r>
            <a:r>
              <a:rPr lang="en-US" sz="2600" u="sng" dirty="0" smtClean="0"/>
              <a:t>inhales</a:t>
            </a:r>
            <a:endParaRPr lang="en-US" sz="2600" dirty="0"/>
          </a:p>
        </p:txBody>
      </p:sp>
      <p:sp>
        <p:nvSpPr>
          <p:cNvPr id="2" name="Title 1"/>
          <p:cNvSpPr>
            <a:spLocks noGrp="1"/>
          </p:cNvSpPr>
          <p:nvPr>
            <p:ph type="title"/>
          </p:nvPr>
        </p:nvSpPr>
        <p:spPr/>
        <p:txBody>
          <a:bodyPr>
            <a:normAutofit/>
          </a:bodyPr>
          <a:lstStyle/>
          <a:p>
            <a:pPr algn="ctr"/>
            <a:r>
              <a:rPr lang="en-US" sz="3600" b="1" dirty="0">
                <a:latin typeface="+mn-lt"/>
              </a:rPr>
              <a:t>User Seal Checks</a:t>
            </a:r>
          </a:p>
        </p:txBody>
      </p:sp>
    </p:spTree>
    <p:extLst>
      <p:ext uri="{BB962C8B-B14F-4D97-AF65-F5344CB8AC3E}">
        <p14:creationId xmlns:p14="http://schemas.microsoft.com/office/powerpoint/2010/main" val="285597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67853"/>
            <a:ext cx="10515600" cy="5208250"/>
          </a:xfrm>
        </p:spPr>
        <p:txBody>
          <a:bodyPr vert="horz" lIns="91440" tIns="45720" rIns="91440" bIns="45720" rtlCol="0" anchor="t">
            <a:normAutofit lnSpcReduction="10000"/>
          </a:bodyPr>
          <a:lstStyle/>
          <a:p>
            <a:pPr marL="0" indent="0">
              <a:buNone/>
            </a:pPr>
            <a:r>
              <a:rPr lang="en-US" u="sng" dirty="0" smtClean="0"/>
              <a:t>To </a:t>
            </a:r>
            <a:r>
              <a:rPr lang="en-US" u="sng" dirty="0"/>
              <a:t>conduct a </a:t>
            </a:r>
            <a:r>
              <a:rPr lang="en-US" u="sng" dirty="0" smtClean="0"/>
              <a:t>positive </a:t>
            </a:r>
            <a:r>
              <a:rPr lang="en-US" u="sng" dirty="0"/>
              <a:t>pressure user seal </a:t>
            </a:r>
            <a:r>
              <a:rPr lang="en-US" u="sng" dirty="0" smtClean="0"/>
              <a:t>check for a FFR:</a:t>
            </a:r>
            <a:endParaRPr lang="en-US" sz="2400" u="sng" dirty="0" smtClean="0"/>
          </a:p>
          <a:p>
            <a:pPr marL="457200" indent="-457200">
              <a:buFont typeface="+mj-lt"/>
              <a:buAutoNum type="arabicPeriod"/>
            </a:pPr>
            <a:r>
              <a:rPr lang="en-US" sz="2400" dirty="0" smtClean="0"/>
              <a:t>Once </a:t>
            </a:r>
            <a:r>
              <a:rPr lang="en-US" sz="2400" dirty="0"/>
              <a:t>you have conducted proper hand hygiene and properly donned the </a:t>
            </a:r>
            <a:r>
              <a:rPr lang="en-US" sz="2400" dirty="0" smtClean="0"/>
              <a:t>respirator, </a:t>
            </a:r>
            <a:r>
              <a:rPr lang="en-US" sz="2400" dirty="0"/>
              <a:t>place your hands over the facepiece, covering as much surface area as possible. </a:t>
            </a:r>
            <a:endParaRPr lang="en-US" sz="2400" dirty="0" smtClean="0"/>
          </a:p>
          <a:p>
            <a:pPr marL="457200" indent="-457200">
              <a:buFont typeface="+mj-lt"/>
              <a:buAutoNum type="arabicPeriod"/>
            </a:pPr>
            <a:r>
              <a:rPr lang="en-US" sz="2400" dirty="0" smtClean="0"/>
              <a:t>Exhale </a:t>
            </a:r>
            <a:r>
              <a:rPr lang="en-US" sz="2400" dirty="0"/>
              <a:t>gently into the facepiece. </a:t>
            </a:r>
            <a:endParaRPr lang="en-US" sz="2400" dirty="0" smtClean="0"/>
          </a:p>
          <a:p>
            <a:pPr marL="457200" indent="-457200">
              <a:buFont typeface="+mj-lt"/>
              <a:buAutoNum type="arabicPeriod"/>
            </a:pPr>
            <a:r>
              <a:rPr lang="en-US" sz="2400" dirty="0" smtClean="0"/>
              <a:t>The </a:t>
            </a:r>
            <a:r>
              <a:rPr lang="en-US" sz="2400" dirty="0"/>
              <a:t>face fit is considered satisfactory if a slight positive pressure is being built up inside the facepiece without any evidence of outward leakage of air at the seal. Examples of evidence that it is leaking could </a:t>
            </a:r>
            <a:r>
              <a:rPr lang="en-US" sz="2400" dirty="0" smtClean="0"/>
              <a:t>be:</a:t>
            </a:r>
          </a:p>
          <a:p>
            <a:pPr lvl="1"/>
            <a:r>
              <a:rPr lang="en-US" sz="2000" dirty="0" smtClean="0"/>
              <a:t>The </a:t>
            </a:r>
            <a:r>
              <a:rPr lang="en-US" sz="2000" dirty="0"/>
              <a:t>feeling of air movement on your face along the seal of the </a:t>
            </a:r>
            <a:r>
              <a:rPr lang="en-US" sz="2000" dirty="0" smtClean="0"/>
              <a:t>facepiece</a:t>
            </a:r>
          </a:p>
          <a:p>
            <a:pPr lvl="1"/>
            <a:r>
              <a:rPr lang="en-US" sz="2000" dirty="0" smtClean="0"/>
              <a:t>Fogging </a:t>
            </a:r>
            <a:r>
              <a:rPr lang="en-US" sz="2000" dirty="0"/>
              <a:t>of your </a:t>
            </a:r>
            <a:r>
              <a:rPr lang="en-US" sz="2000" dirty="0" smtClean="0"/>
              <a:t>glasses</a:t>
            </a:r>
          </a:p>
          <a:p>
            <a:pPr lvl="1"/>
            <a:r>
              <a:rPr lang="en-US" sz="2000" dirty="0" smtClean="0"/>
              <a:t>A </a:t>
            </a:r>
            <a:r>
              <a:rPr lang="en-US" sz="2000" dirty="0"/>
              <a:t>lack of pressure being built up inside the facepiece. </a:t>
            </a:r>
          </a:p>
          <a:p>
            <a:pPr lvl="1"/>
            <a:endParaRPr lang="en-US" sz="2000" dirty="0"/>
          </a:p>
          <a:p>
            <a:pPr marL="0" indent="0">
              <a:buNone/>
            </a:pPr>
            <a:r>
              <a:rPr lang="en-US" sz="2400" dirty="0"/>
              <a:t>** If the </a:t>
            </a:r>
            <a:r>
              <a:rPr lang="en-US" sz="2400" dirty="0" smtClean="0"/>
              <a:t>FFR </a:t>
            </a:r>
            <a:r>
              <a:rPr lang="en-US" sz="2400" dirty="0"/>
              <a:t>has an exhalation valve, then performing a positive pressure check may not be possible unless the user can cover the exhalation valve. </a:t>
            </a:r>
            <a:r>
              <a:rPr lang="en-US" sz="2400" dirty="0" smtClean="0"/>
              <a:t> In </a:t>
            </a:r>
            <a:r>
              <a:rPr lang="en-US" sz="2400" dirty="0"/>
              <a:t>such cases, a negative pressure check must be performed.</a:t>
            </a:r>
            <a:endParaRPr lang="en-US" sz="2400" dirty="0" smtClean="0"/>
          </a:p>
        </p:txBody>
      </p:sp>
      <p:sp>
        <p:nvSpPr>
          <p:cNvPr id="2" name="Title 1"/>
          <p:cNvSpPr>
            <a:spLocks noGrp="1"/>
          </p:cNvSpPr>
          <p:nvPr>
            <p:ph type="title"/>
          </p:nvPr>
        </p:nvSpPr>
        <p:spPr/>
        <p:txBody>
          <a:bodyPr>
            <a:normAutofit/>
          </a:bodyPr>
          <a:lstStyle/>
          <a:p>
            <a:pPr algn="ctr"/>
            <a:r>
              <a:rPr lang="en-US" sz="3600" b="1" dirty="0" smtClean="0">
                <a:latin typeface="+mn-lt"/>
              </a:rPr>
              <a:t>Positive Pressure User </a:t>
            </a:r>
            <a:r>
              <a:rPr lang="en-US" sz="3600" b="1" dirty="0">
                <a:latin typeface="+mn-lt"/>
              </a:rPr>
              <a:t>Seal </a:t>
            </a:r>
            <a:r>
              <a:rPr lang="en-US" sz="3600" b="1" dirty="0" smtClean="0">
                <a:latin typeface="+mn-lt"/>
              </a:rPr>
              <a:t>Checks </a:t>
            </a:r>
            <a:br>
              <a:rPr lang="en-US" sz="3600" b="1" dirty="0" smtClean="0">
                <a:latin typeface="+mn-lt"/>
              </a:rPr>
            </a:br>
            <a:endParaRPr lang="en-US" sz="3200" b="1" dirty="0">
              <a:latin typeface="+mn-lt"/>
            </a:endParaRPr>
          </a:p>
        </p:txBody>
      </p:sp>
    </p:spTree>
    <p:extLst>
      <p:ext uri="{BB962C8B-B14F-4D97-AF65-F5344CB8AC3E}">
        <p14:creationId xmlns:p14="http://schemas.microsoft.com/office/powerpoint/2010/main" val="143622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184882"/>
          </a:xfrm>
        </p:spPr>
        <p:txBody>
          <a:bodyPr vert="horz" lIns="91440" tIns="45720" rIns="91440" bIns="45720" rtlCol="0" anchor="t">
            <a:normAutofit/>
          </a:bodyPr>
          <a:lstStyle/>
          <a:p>
            <a:pPr marL="0" indent="0">
              <a:buNone/>
            </a:pPr>
            <a:r>
              <a:rPr lang="en-US" u="sng" dirty="0" smtClean="0"/>
              <a:t>To </a:t>
            </a:r>
            <a:r>
              <a:rPr lang="en-US" u="sng" dirty="0"/>
              <a:t>conduct a </a:t>
            </a:r>
            <a:r>
              <a:rPr lang="en-US" u="sng" dirty="0" smtClean="0"/>
              <a:t>negative </a:t>
            </a:r>
            <a:r>
              <a:rPr lang="en-US" u="sng" dirty="0"/>
              <a:t>pressure user seal </a:t>
            </a:r>
            <a:r>
              <a:rPr lang="en-US" u="sng" dirty="0" smtClean="0"/>
              <a:t>check:</a:t>
            </a:r>
          </a:p>
          <a:p>
            <a:pPr marL="457200" indent="-457200">
              <a:buFont typeface="+mj-lt"/>
              <a:buAutoNum type="arabicPeriod"/>
            </a:pPr>
            <a:r>
              <a:rPr lang="en-US" sz="2400" dirty="0"/>
              <a:t>Once you have conducted proper hand hygiene and properly donned the respirator, cover the filter surface with your hands as much as possible and then inhale. </a:t>
            </a:r>
            <a:endParaRPr lang="en-US" sz="2400" dirty="0" smtClean="0"/>
          </a:p>
          <a:p>
            <a:pPr marL="457200" indent="-457200">
              <a:buFont typeface="+mj-lt"/>
              <a:buAutoNum type="arabicPeriod"/>
            </a:pPr>
            <a:r>
              <a:rPr lang="en-US" sz="2400" dirty="0" smtClean="0"/>
              <a:t>The </a:t>
            </a:r>
            <a:r>
              <a:rPr lang="en-US" sz="2400" dirty="0"/>
              <a:t>facepiece should collapse on the wearer’s face and should not feel air passing between the face and facepiece. </a:t>
            </a:r>
          </a:p>
          <a:p>
            <a:pPr marL="0" indent="0">
              <a:buNone/>
            </a:pPr>
            <a:endParaRPr lang="en-US" sz="2400" dirty="0" smtClean="0"/>
          </a:p>
        </p:txBody>
      </p:sp>
      <p:sp>
        <p:nvSpPr>
          <p:cNvPr id="2" name="Title 1"/>
          <p:cNvSpPr>
            <a:spLocks noGrp="1"/>
          </p:cNvSpPr>
          <p:nvPr>
            <p:ph type="title"/>
          </p:nvPr>
        </p:nvSpPr>
        <p:spPr/>
        <p:txBody>
          <a:bodyPr>
            <a:normAutofit/>
          </a:bodyPr>
          <a:lstStyle/>
          <a:p>
            <a:pPr algn="ctr"/>
            <a:r>
              <a:rPr lang="en-US" sz="3600" b="1" dirty="0" smtClean="0">
                <a:latin typeface="+mn-lt"/>
              </a:rPr>
              <a:t>Negative Pressure User </a:t>
            </a:r>
            <a:r>
              <a:rPr lang="en-US" sz="3600" b="1" dirty="0">
                <a:latin typeface="+mn-lt"/>
              </a:rPr>
              <a:t>Seal </a:t>
            </a:r>
            <a:r>
              <a:rPr lang="en-US" sz="3600" b="1" dirty="0" smtClean="0">
                <a:latin typeface="+mn-lt"/>
              </a:rPr>
              <a:t>Checks </a:t>
            </a:r>
            <a:br>
              <a:rPr lang="en-US" sz="3600" b="1" dirty="0" smtClean="0">
                <a:latin typeface="+mn-lt"/>
              </a:rPr>
            </a:br>
            <a:endParaRPr lang="en-US" sz="3200" b="1" dirty="0">
              <a:latin typeface="+mn-lt"/>
            </a:endParaRPr>
          </a:p>
        </p:txBody>
      </p:sp>
    </p:spTree>
    <p:extLst>
      <p:ext uri="{BB962C8B-B14F-4D97-AF65-F5344CB8AC3E}">
        <p14:creationId xmlns:p14="http://schemas.microsoft.com/office/powerpoint/2010/main" val="1995177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47737"/>
            <a:ext cx="10515600" cy="3229226"/>
          </a:xfrm>
        </p:spPr>
        <p:txBody>
          <a:bodyPr>
            <a:normAutofit/>
          </a:bodyPr>
          <a:lstStyle/>
          <a:p>
            <a:pPr marL="0" indent="0">
              <a:buNone/>
            </a:pPr>
            <a:r>
              <a:rPr lang="en-US" dirty="0" smtClean="0"/>
              <a:t>English:  </a:t>
            </a:r>
            <a:r>
              <a:rPr lang="en-US" dirty="0" smtClean="0">
                <a:hlinkClick r:id="rId3" tooltip="This video illustrates how to properly put on and remove a FFR and how to conduct a user seal check for a FFR."/>
              </a:rPr>
              <a:t>www.youtube.com/watch?v=oU4stQgCtV8 </a:t>
            </a:r>
            <a:endParaRPr lang="en-US" dirty="0"/>
          </a:p>
          <a:p>
            <a:pPr marL="0" indent="0">
              <a:buNone/>
            </a:pPr>
            <a:endParaRPr lang="en-US" dirty="0" smtClean="0"/>
          </a:p>
          <a:p>
            <a:pPr marL="0" indent="0">
              <a:buNone/>
            </a:pPr>
            <a:r>
              <a:rPr lang="en-US" dirty="0" smtClean="0"/>
              <a:t>Spanish:  </a:t>
            </a:r>
            <a:r>
              <a:rPr lang="en-US" dirty="0" smtClean="0">
                <a:hlinkClick r:id="rId4" tooltip="This video illustrates how to properly put on and remove a FFR and how to conduct a user seal check for a FFR."/>
              </a:rPr>
              <a:t>www.youtube.com/watch?v=A28xg7Oepxw</a:t>
            </a:r>
            <a:endParaRPr lang="en-US" dirty="0">
              <a:hlinkClick r:id="rId4"/>
            </a:endParaRPr>
          </a:p>
          <a:p>
            <a:pPr marL="0" indent="0">
              <a:buNone/>
            </a:pPr>
            <a:endParaRPr lang="en-US" dirty="0">
              <a:solidFill>
                <a:srgbClr val="FF0000"/>
              </a:solidFill>
            </a:endParaRPr>
          </a:p>
        </p:txBody>
      </p:sp>
      <p:sp>
        <p:nvSpPr>
          <p:cNvPr id="2" name="Title 1"/>
          <p:cNvSpPr>
            <a:spLocks noGrp="1"/>
          </p:cNvSpPr>
          <p:nvPr>
            <p:ph type="title"/>
          </p:nvPr>
        </p:nvSpPr>
        <p:spPr>
          <a:xfrm>
            <a:off x="838200" y="365125"/>
            <a:ext cx="10515600" cy="1632117"/>
          </a:xfrm>
        </p:spPr>
        <p:txBody>
          <a:bodyPr>
            <a:noAutofit/>
          </a:bodyPr>
          <a:lstStyle/>
          <a:p>
            <a:pPr algn="ctr"/>
            <a:r>
              <a:rPr lang="en-US" sz="3600" b="1" dirty="0">
                <a:latin typeface="+mn-lt"/>
              </a:rPr>
              <a:t>How to P</a:t>
            </a:r>
            <a:r>
              <a:rPr lang="en-US" sz="3600" b="1" dirty="0" smtClean="0">
                <a:latin typeface="+mn-lt"/>
              </a:rPr>
              <a:t>ut On/Remove </a:t>
            </a:r>
            <a:r>
              <a:rPr lang="en-US" sz="3600" b="1" dirty="0">
                <a:latin typeface="+mn-lt"/>
              </a:rPr>
              <a:t>a </a:t>
            </a:r>
            <a:r>
              <a:rPr lang="en-US" sz="3600" b="1" dirty="0" smtClean="0">
                <a:latin typeface="+mn-lt"/>
              </a:rPr>
              <a:t>FFR </a:t>
            </a:r>
            <a:br>
              <a:rPr lang="en-US" sz="3600" b="1" dirty="0" smtClean="0">
                <a:latin typeface="+mn-lt"/>
              </a:rPr>
            </a:br>
            <a:r>
              <a:rPr lang="en-US" sz="3600" b="1" dirty="0" smtClean="0">
                <a:latin typeface="+mn-lt"/>
              </a:rPr>
              <a:t>&amp; </a:t>
            </a:r>
            <a:br>
              <a:rPr lang="en-US" sz="3600" b="1" dirty="0" smtClean="0">
                <a:latin typeface="+mn-lt"/>
              </a:rPr>
            </a:br>
            <a:r>
              <a:rPr lang="en-US" sz="3600" b="1" dirty="0" smtClean="0">
                <a:latin typeface="+mn-lt"/>
              </a:rPr>
              <a:t>How to Conduct a User Seal Check for a FFR</a:t>
            </a:r>
            <a:endParaRPr lang="en-US" sz="3600" b="1" dirty="0">
              <a:latin typeface="+mn-lt"/>
            </a:endParaRPr>
          </a:p>
        </p:txBody>
      </p:sp>
    </p:spTree>
    <p:extLst>
      <p:ext uri="{BB962C8B-B14F-4D97-AF65-F5344CB8AC3E}">
        <p14:creationId xmlns:p14="http://schemas.microsoft.com/office/powerpoint/2010/main" val="358272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85912"/>
            <a:ext cx="10515600" cy="4995361"/>
          </a:xfrm>
        </p:spPr>
        <p:txBody>
          <a:bodyPr>
            <a:normAutofit fontScale="92500" lnSpcReduction="20000"/>
          </a:bodyPr>
          <a:lstStyle/>
          <a:p>
            <a:r>
              <a:rPr lang="en-US" dirty="0"/>
              <a:t>Medical </a:t>
            </a:r>
            <a:r>
              <a:rPr lang="en-US" dirty="0" smtClean="0"/>
              <a:t>evaluation, to determine if an employee is medically fit to use a respirator, is required under the normal RPP but </a:t>
            </a:r>
            <a:r>
              <a:rPr lang="en-US" u="sng" dirty="0" smtClean="0"/>
              <a:t>not</a:t>
            </a:r>
            <a:r>
              <a:rPr lang="en-US" dirty="0" smtClean="0"/>
              <a:t> under </a:t>
            </a:r>
            <a:r>
              <a:rPr lang="en-US" dirty="0"/>
              <a:t>the mini </a:t>
            </a:r>
            <a:r>
              <a:rPr lang="en-US" dirty="0" smtClean="0"/>
              <a:t>RPP.</a:t>
            </a:r>
            <a:endParaRPr lang="en-US" dirty="0"/>
          </a:p>
          <a:p>
            <a:pPr marL="0" indent="0">
              <a:buNone/>
            </a:pPr>
            <a:endParaRPr lang="en-US" dirty="0" smtClean="0"/>
          </a:p>
          <a:p>
            <a:r>
              <a:rPr lang="en-US" u="sng" dirty="0" smtClean="0"/>
              <a:t>Mini RPP Requirements:</a:t>
            </a:r>
          </a:p>
          <a:p>
            <a:endParaRPr lang="en-US" u="sng" dirty="0" smtClean="0"/>
          </a:p>
          <a:p>
            <a:pPr lvl="1"/>
            <a:r>
              <a:rPr lang="en-US" sz="2600" dirty="0" smtClean="0"/>
              <a:t>Any employee who has previously </a:t>
            </a:r>
            <a:r>
              <a:rPr lang="en-US" sz="2600" dirty="0"/>
              <a:t>had a medical evaluation and was determined </a:t>
            </a:r>
            <a:r>
              <a:rPr lang="en-US" sz="2600" dirty="0" smtClean="0"/>
              <a:t>not </a:t>
            </a:r>
            <a:r>
              <a:rPr lang="en-US" sz="2600" dirty="0" smtClean="0"/>
              <a:t>to be </a:t>
            </a:r>
            <a:r>
              <a:rPr lang="en-US" sz="2600" dirty="0"/>
              <a:t>medically fit to wear a respirator must </a:t>
            </a:r>
            <a:r>
              <a:rPr lang="en-US" sz="2600" u="sng" dirty="0"/>
              <a:t>not</a:t>
            </a:r>
            <a:r>
              <a:rPr lang="en-US" sz="2600" dirty="0"/>
              <a:t> be provided with a respirator </a:t>
            </a:r>
            <a:r>
              <a:rPr lang="en-US" sz="2600" u="sng" dirty="0" smtClean="0"/>
              <a:t>unless</a:t>
            </a:r>
            <a:r>
              <a:rPr lang="en-US" sz="2600" dirty="0" smtClean="0"/>
              <a:t> </a:t>
            </a:r>
            <a:r>
              <a:rPr lang="en-US" sz="2600" dirty="0"/>
              <a:t>they are re-evaluated and medically cleared to use a </a:t>
            </a:r>
            <a:r>
              <a:rPr lang="en-US" sz="2600" dirty="0" smtClean="0"/>
              <a:t>respirator.</a:t>
            </a:r>
          </a:p>
          <a:p>
            <a:pPr marL="457200" lvl="1" indent="0">
              <a:buNone/>
            </a:pPr>
            <a:endParaRPr lang="en-US" sz="2600" dirty="0"/>
          </a:p>
          <a:p>
            <a:pPr lvl="1"/>
            <a:r>
              <a:rPr lang="en-US" sz="2600" dirty="0" smtClean="0"/>
              <a:t>Employees </a:t>
            </a:r>
            <a:r>
              <a:rPr lang="en-US" sz="2600" u="sng" dirty="0" smtClean="0"/>
              <a:t>must</a:t>
            </a:r>
            <a:r>
              <a:rPr lang="en-US" sz="2600" dirty="0" smtClean="0"/>
              <a:t> discontinue respirator use when </a:t>
            </a:r>
            <a:r>
              <a:rPr lang="en-US" sz="2600" dirty="0"/>
              <a:t>either the employee or a supervisor reports medical signs or symptoms </a:t>
            </a:r>
            <a:r>
              <a:rPr lang="en-US" sz="2600" dirty="0" smtClean="0"/>
              <a:t>that </a:t>
            </a:r>
            <a:r>
              <a:rPr lang="en-US" sz="2600" dirty="0"/>
              <a:t>are related to ability to use a </a:t>
            </a:r>
            <a:r>
              <a:rPr lang="en-US" sz="2600" dirty="0" smtClean="0"/>
              <a:t>respirator.</a:t>
            </a:r>
          </a:p>
          <a:p>
            <a:pPr lvl="2"/>
            <a:r>
              <a:rPr lang="en-US" sz="2400" dirty="0" smtClean="0"/>
              <a:t>Shortness </a:t>
            </a:r>
            <a:r>
              <a:rPr lang="en-US" sz="2400" dirty="0"/>
              <a:t>of breath, coughing, wheezing, chest pain, </a:t>
            </a:r>
            <a:r>
              <a:rPr lang="en-US" sz="2400" dirty="0" smtClean="0"/>
              <a:t>or any </a:t>
            </a:r>
            <a:r>
              <a:rPr lang="en-US" sz="2400" dirty="0"/>
              <a:t>other symptoms related to lung </a:t>
            </a:r>
            <a:r>
              <a:rPr lang="en-US" sz="2400" dirty="0" smtClean="0"/>
              <a:t>problems or </a:t>
            </a:r>
            <a:r>
              <a:rPr lang="en-US" sz="2400" dirty="0"/>
              <a:t>cardiovascular </a:t>
            </a:r>
            <a:r>
              <a:rPr lang="en-US" sz="2400" dirty="0" smtClean="0"/>
              <a:t>symptoms</a:t>
            </a:r>
            <a:endParaRPr lang="en-US" sz="2400" dirty="0"/>
          </a:p>
        </p:txBody>
      </p:sp>
      <p:sp>
        <p:nvSpPr>
          <p:cNvPr id="2" name="Title 1"/>
          <p:cNvSpPr>
            <a:spLocks noGrp="1"/>
          </p:cNvSpPr>
          <p:nvPr>
            <p:ph type="title"/>
          </p:nvPr>
        </p:nvSpPr>
        <p:spPr/>
        <p:txBody>
          <a:bodyPr>
            <a:normAutofit/>
          </a:bodyPr>
          <a:lstStyle/>
          <a:p>
            <a:pPr algn="ctr"/>
            <a:r>
              <a:rPr lang="en-US" sz="3600" b="1" dirty="0" smtClean="0">
                <a:latin typeface="+mn-lt"/>
              </a:rPr>
              <a:t>Discontinuing the Use of Respirators</a:t>
            </a:r>
            <a:endParaRPr lang="en-US" sz="3600" b="1" dirty="0">
              <a:latin typeface="+mn-lt"/>
            </a:endParaRPr>
          </a:p>
        </p:txBody>
      </p:sp>
    </p:spTree>
    <p:extLst>
      <p:ext uri="{BB962C8B-B14F-4D97-AF65-F5344CB8AC3E}">
        <p14:creationId xmlns:p14="http://schemas.microsoft.com/office/powerpoint/2010/main" val="3095040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pPr marL="0" indent="0">
              <a:buNone/>
            </a:pPr>
            <a:r>
              <a:rPr lang="en-US" b="1" dirty="0">
                <a:solidFill>
                  <a:srgbClr val="0070C0"/>
                </a:solidFill>
              </a:rPr>
              <a:t>[Employers should insert their </a:t>
            </a:r>
            <a:r>
              <a:rPr lang="en-US" b="1" dirty="0" smtClean="0">
                <a:solidFill>
                  <a:srgbClr val="0070C0"/>
                </a:solidFill>
              </a:rPr>
              <a:t>relevant workplace-specific procedures and schedules </a:t>
            </a:r>
            <a:r>
              <a:rPr lang="en-US" b="1" dirty="0">
                <a:solidFill>
                  <a:srgbClr val="0070C0"/>
                </a:solidFill>
              </a:rPr>
              <a:t>for respirator cleaning, maintenance, </a:t>
            </a:r>
            <a:r>
              <a:rPr lang="en-US" b="1" dirty="0" smtClean="0">
                <a:solidFill>
                  <a:srgbClr val="0070C0"/>
                </a:solidFill>
              </a:rPr>
              <a:t>and/or </a:t>
            </a:r>
            <a:r>
              <a:rPr lang="en-US" b="1" dirty="0">
                <a:solidFill>
                  <a:srgbClr val="0070C0"/>
                </a:solidFill>
              </a:rPr>
              <a:t>storage </a:t>
            </a:r>
            <a:r>
              <a:rPr lang="en-US" b="1" dirty="0" smtClean="0">
                <a:solidFill>
                  <a:srgbClr val="0070C0"/>
                </a:solidFill>
              </a:rPr>
              <a:t>to </a:t>
            </a:r>
            <a:r>
              <a:rPr lang="en-US" b="1" dirty="0">
                <a:solidFill>
                  <a:srgbClr val="0070C0"/>
                </a:solidFill>
              </a:rPr>
              <a:t>this slide]</a:t>
            </a:r>
          </a:p>
          <a:p>
            <a:pPr marL="0" indent="0">
              <a:buNone/>
            </a:pPr>
            <a:endParaRPr lang="en-US" dirty="0"/>
          </a:p>
        </p:txBody>
      </p:sp>
      <p:sp>
        <p:nvSpPr>
          <p:cNvPr id="2" name="Title 1"/>
          <p:cNvSpPr>
            <a:spLocks noGrp="1"/>
          </p:cNvSpPr>
          <p:nvPr>
            <p:ph type="title"/>
          </p:nvPr>
        </p:nvSpPr>
        <p:spPr/>
        <p:txBody>
          <a:bodyPr>
            <a:normAutofit/>
          </a:bodyPr>
          <a:lstStyle/>
          <a:p>
            <a:pPr algn="ctr"/>
            <a:r>
              <a:rPr lang="en-US" sz="3600" b="1" dirty="0" smtClean="0">
                <a:latin typeface="+mn-lt"/>
              </a:rPr>
              <a:t>Cleaning, Maintenance, and Storage</a:t>
            </a:r>
            <a:endParaRPr lang="en-US" sz="3600" b="1" dirty="0">
              <a:latin typeface="+mn-lt"/>
            </a:endParaRPr>
          </a:p>
        </p:txBody>
      </p:sp>
    </p:spTree>
    <p:extLst>
      <p:ext uri="{BB962C8B-B14F-4D97-AF65-F5344CB8AC3E}">
        <p14:creationId xmlns:p14="http://schemas.microsoft.com/office/powerpoint/2010/main" val="1147007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5078102"/>
          </a:xfrm>
        </p:spPr>
        <p:txBody>
          <a:bodyPr>
            <a:normAutofit lnSpcReduction="10000"/>
          </a:bodyPr>
          <a:lstStyle/>
          <a:p>
            <a:pPr lvl="1"/>
            <a:r>
              <a:rPr lang="en-US" sz="2600" dirty="0"/>
              <a:t>The reuse of single-use </a:t>
            </a:r>
            <a:r>
              <a:rPr lang="en-US" sz="2600" dirty="0" smtClean="0"/>
              <a:t>FFRs </a:t>
            </a:r>
            <a:r>
              <a:rPr lang="en-US" sz="2600" dirty="0"/>
              <a:t>is </a:t>
            </a:r>
            <a:r>
              <a:rPr lang="en-US" sz="2600" dirty="0" smtClean="0"/>
              <a:t>discouraged</a:t>
            </a:r>
          </a:p>
          <a:p>
            <a:pPr marL="457200" lvl="1" indent="0">
              <a:buNone/>
            </a:pPr>
            <a:endParaRPr lang="en-US" sz="2600" dirty="0"/>
          </a:p>
          <a:p>
            <a:pPr lvl="1"/>
            <a:r>
              <a:rPr lang="en-US" sz="2600" dirty="0" smtClean="0"/>
              <a:t>If reused, a FFR must only be reused by the employee </a:t>
            </a:r>
            <a:r>
              <a:rPr lang="en-US" sz="2600" dirty="0"/>
              <a:t>it was </a:t>
            </a:r>
            <a:r>
              <a:rPr lang="en-US" sz="2600" dirty="0" smtClean="0"/>
              <a:t>provided to</a:t>
            </a:r>
          </a:p>
          <a:p>
            <a:pPr lvl="1"/>
            <a:endParaRPr lang="en-US" sz="2600" dirty="0"/>
          </a:p>
          <a:p>
            <a:pPr lvl="1"/>
            <a:r>
              <a:rPr lang="en-US" sz="2600" dirty="0" smtClean="0"/>
              <a:t>A FFR can only be reused </a:t>
            </a:r>
            <a:r>
              <a:rPr lang="en-US" sz="2600" u="sng" dirty="0" smtClean="0"/>
              <a:t>when</a:t>
            </a:r>
            <a:r>
              <a:rPr lang="en-US" sz="2600" dirty="0" smtClean="0"/>
              <a:t>:</a:t>
            </a:r>
          </a:p>
          <a:p>
            <a:pPr marL="1371600" lvl="2" indent="-457200">
              <a:buFont typeface="+mj-lt"/>
              <a:buAutoNum type="alphaLcPeriod"/>
            </a:pPr>
            <a:r>
              <a:rPr lang="en-US" sz="2200" dirty="0" smtClean="0"/>
              <a:t>The </a:t>
            </a:r>
            <a:r>
              <a:rPr lang="en-US" sz="2200" dirty="0"/>
              <a:t>respirator is not visibly soiled or damaged;</a:t>
            </a:r>
          </a:p>
          <a:p>
            <a:pPr marL="1371600" lvl="2" indent="-457200">
              <a:buFont typeface="+mj-lt"/>
              <a:buAutoNum type="alphaLcPeriod"/>
            </a:pPr>
            <a:r>
              <a:rPr lang="en-US" sz="2200" dirty="0" smtClean="0"/>
              <a:t>The </a:t>
            </a:r>
            <a:r>
              <a:rPr lang="en-US" sz="2200" dirty="0"/>
              <a:t>respirator has been stored in a breathable storage container (e.g., paper bag) for at least </a:t>
            </a:r>
            <a:r>
              <a:rPr lang="en-US" sz="2200" dirty="0" smtClean="0"/>
              <a:t>5 </a:t>
            </a:r>
            <a:r>
              <a:rPr lang="en-US" sz="2200" dirty="0"/>
              <a:t>calendar days between use and has been kept away from water or moisture;</a:t>
            </a:r>
          </a:p>
          <a:p>
            <a:pPr marL="1371600" lvl="2" indent="-457200">
              <a:buFont typeface="+mj-lt"/>
              <a:buAutoNum type="alphaLcPeriod"/>
            </a:pPr>
            <a:r>
              <a:rPr lang="en-US" sz="2200" dirty="0" smtClean="0"/>
              <a:t>The </a:t>
            </a:r>
            <a:r>
              <a:rPr lang="en-US" sz="2200" dirty="0"/>
              <a:t>employee does a visual check in adequate lighting for damage to the respirator’s fabric or seal;</a:t>
            </a:r>
          </a:p>
          <a:p>
            <a:pPr marL="1371600" lvl="2" indent="-457200">
              <a:buFont typeface="+mj-lt"/>
              <a:buAutoNum type="alphaLcPeriod"/>
            </a:pPr>
            <a:r>
              <a:rPr lang="en-US" sz="2200" dirty="0" smtClean="0"/>
              <a:t>The </a:t>
            </a:r>
            <a:r>
              <a:rPr lang="en-US" sz="2200" dirty="0"/>
              <a:t>employee successfully completes a user seal </a:t>
            </a:r>
            <a:r>
              <a:rPr lang="en-US" sz="2200" dirty="0" smtClean="0"/>
              <a:t>check;</a:t>
            </a:r>
            <a:endParaRPr lang="en-US" sz="2200" dirty="0"/>
          </a:p>
          <a:p>
            <a:pPr marL="1371600" lvl="2" indent="-457200">
              <a:buFont typeface="+mj-lt"/>
              <a:buAutoNum type="alphaLcPeriod"/>
            </a:pPr>
            <a:r>
              <a:rPr lang="en-US" sz="2200" dirty="0" smtClean="0"/>
              <a:t>The </a:t>
            </a:r>
            <a:r>
              <a:rPr lang="en-US" sz="2200" dirty="0"/>
              <a:t>employee uses proper hand hygiene before putting the respirator on and conducting the user seal check; and</a:t>
            </a:r>
          </a:p>
          <a:p>
            <a:pPr marL="1371600" lvl="2" indent="-457200">
              <a:buFont typeface="+mj-lt"/>
              <a:buAutoNum type="alphaLcPeriod"/>
            </a:pPr>
            <a:r>
              <a:rPr lang="en-US" sz="2200" dirty="0" smtClean="0"/>
              <a:t>The </a:t>
            </a:r>
            <a:r>
              <a:rPr lang="en-US" sz="2200" dirty="0"/>
              <a:t>respirator has not been worn more than </a:t>
            </a:r>
            <a:r>
              <a:rPr lang="en-US" sz="2200" dirty="0" smtClean="0"/>
              <a:t>5 </a:t>
            </a:r>
            <a:r>
              <a:rPr lang="en-US" sz="2200" dirty="0"/>
              <a:t>days total.</a:t>
            </a:r>
          </a:p>
          <a:p>
            <a:pPr lvl="1"/>
            <a:endParaRPr lang="en-US" sz="2600" dirty="0"/>
          </a:p>
          <a:p>
            <a:pPr lvl="1"/>
            <a:endParaRPr lang="en-US" sz="2600" dirty="0" smtClean="0"/>
          </a:p>
          <a:p>
            <a:pPr lvl="1"/>
            <a:endParaRPr lang="en-US" sz="2600" dirty="0"/>
          </a:p>
        </p:txBody>
      </p:sp>
      <p:sp>
        <p:nvSpPr>
          <p:cNvPr id="2" name="Title 1"/>
          <p:cNvSpPr>
            <a:spLocks noGrp="1"/>
          </p:cNvSpPr>
          <p:nvPr>
            <p:ph type="title"/>
          </p:nvPr>
        </p:nvSpPr>
        <p:spPr/>
        <p:txBody>
          <a:bodyPr>
            <a:normAutofit/>
          </a:bodyPr>
          <a:lstStyle/>
          <a:p>
            <a:pPr algn="ctr"/>
            <a:r>
              <a:rPr lang="en-US" sz="3600" b="1" dirty="0">
                <a:latin typeface="+mn-lt"/>
              </a:rPr>
              <a:t>Reusing Filtering Facepiece Respirators (FFRs)</a:t>
            </a:r>
          </a:p>
        </p:txBody>
      </p:sp>
    </p:spTree>
    <p:extLst>
      <p:ext uri="{BB962C8B-B14F-4D97-AF65-F5344CB8AC3E}">
        <p14:creationId xmlns:p14="http://schemas.microsoft.com/office/powerpoint/2010/main" val="2453187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781372" cy="4351338"/>
          </a:xfrm>
        </p:spPr>
        <p:txBody>
          <a:bodyPr>
            <a:normAutofit/>
          </a:bodyPr>
          <a:lstStyle/>
          <a:p>
            <a:r>
              <a:rPr lang="en-US" dirty="0"/>
              <a:t>Elastomeric respirators and PAPRs are designed to be </a:t>
            </a:r>
            <a:r>
              <a:rPr lang="en-US" dirty="0" smtClean="0"/>
              <a:t>cleaned &amp; reused</a:t>
            </a:r>
          </a:p>
          <a:p>
            <a:pPr marL="0" indent="0">
              <a:buNone/>
            </a:pPr>
            <a:endParaRPr lang="en-US" dirty="0" smtClean="0"/>
          </a:p>
          <a:p>
            <a:r>
              <a:rPr lang="en-US" dirty="0" smtClean="0"/>
              <a:t>Elastomeric </a:t>
            </a:r>
            <a:r>
              <a:rPr lang="en-US" dirty="0"/>
              <a:t>respirators </a:t>
            </a:r>
            <a:r>
              <a:rPr lang="en-US" dirty="0" smtClean="0"/>
              <a:t>and PAPRs can only be reused </a:t>
            </a:r>
            <a:r>
              <a:rPr lang="en-US" u="sng" dirty="0"/>
              <a:t>when</a:t>
            </a:r>
            <a:r>
              <a:rPr lang="en-US" dirty="0" smtClean="0"/>
              <a:t>:</a:t>
            </a:r>
          </a:p>
          <a:p>
            <a:pPr marL="914400" lvl="1" indent="-457200">
              <a:buFont typeface="+mj-lt"/>
              <a:buAutoNum type="alphaLcPeriod"/>
            </a:pPr>
            <a:r>
              <a:rPr lang="en-US" dirty="0" smtClean="0"/>
              <a:t>The </a:t>
            </a:r>
            <a:r>
              <a:rPr lang="en-US" dirty="0"/>
              <a:t>respirator is not damaged; </a:t>
            </a:r>
          </a:p>
          <a:p>
            <a:pPr marL="914400" lvl="1" indent="-457200">
              <a:buFont typeface="+mj-lt"/>
              <a:buAutoNum type="alphaLcPeriod"/>
            </a:pPr>
            <a:r>
              <a:rPr lang="en-US" dirty="0" smtClean="0"/>
              <a:t>The </a:t>
            </a:r>
            <a:r>
              <a:rPr lang="en-US" dirty="0"/>
              <a:t>respirator is cleaned and disinfected as often as necessary to be maintained in a sanitary </a:t>
            </a:r>
            <a:r>
              <a:rPr lang="en-US" dirty="0" smtClean="0"/>
              <a:t>condition; </a:t>
            </a:r>
            <a:r>
              <a:rPr lang="en-US" dirty="0"/>
              <a:t>and</a:t>
            </a:r>
          </a:p>
          <a:p>
            <a:pPr marL="914400" lvl="1" indent="-457200">
              <a:buFont typeface="+mj-lt"/>
              <a:buAutoNum type="alphaLcPeriod"/>
            </a:pPr>
            <a:r>
              <a:rPr lang="en-US" dirty="0" smtClean="0"/>
              <a:t>A </a:t>
            </a:r>
            <a:r>
              <a:rPr lang="en-US" dirty="0"/>
              <a:t>change schedule is implemented for cartridges, canisters, or filters</a:t>
            </a:r>
            <a:r>
              <a:rPr lang="en-US" dirty="0" smtClean="0"/>
              <a:t>.</a:t>
            </a:r>
            <a:endParaRPr lang="en-US" dirty="0"/>
          </a:p>
        </p:txBody>
      </p:sp>
      <p:sp>
        <p:nvSpPr>
          <p:cNvPr id="2" name="Title 1"/>
          <p:cNvSpPr>
            <a:spLocks noGrp="1"/>
          </p:cNvSpPr>
          <p:nvPr>
            <p:ph type="title"/>
          </p:nvPr>
        </p:nvSpPr>
        <p:spPr/>
        <p:txBody>
          <a:bodyPr>
            <a:normAutofit/>
          </a:bodyPr>
          <a:lstStyle/>
          <a:p>
            <a:pPr algn="ctr"/>
            <a:r>
              <a:rPr lang="en-US" sz="3600" b="1" dirty="0">
                <a:latin typeface="+mn-lt"/>
              </a:rPr>
              <a:t>Reusing Elastomerics or PAPRs </a:t>
            </a:r>
          </a:p>
        </p:txBody>
      </p:sp>
    </p:spTree>
    <p:extLst>
      <p:ext uri="{BB962C8B-B14F-4D97-AF65-F5344CB8AC3E}">
        <p14:creationId xmlns:p14="http://schemas.microsoft.com/office/powerpoint/2010/main" val="1932814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1850" y="572916"/>
            <a:ext cx="10515600" cy="2852737"/>
          </a:xfrm>
        </p:spPr>
        <p:txBody>
          <a:bodyPr/>
          <a:lstStyle/>
          <a:p>
            <a:pPr algn="ctr"/>
            <a:r>
              <a:rPr lang="en-US" b="1" dirty="0">
                <a:latin typeface="+mn-lt"/>
              </a:rPr>
              <a:t>Any questions?</a:t>
            </a:r>
          </a:p>
        </p:txBody>
      </p:sp>
    </p:spTree>
    <p:extLst>
      <p:ext uri="{BB962C8B-B14F-4D97-AF65-F5344CB8AC3E}">
        <p14:creationId xmlns:p14="http://schemas.microsoft.com/office/powerpoint/2010/main" val="40847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516438"/>
            <a:ext cx="9144000" cy="1655762"/>
          </a:xfrm>
        </p:spPr>
        <p:txBody>
          <a:bodyPr/>
          <a:lstStyle/>
          <a:p>
            <a:r>
              <a:rPr lang="en-US" dirty="0"/>
              <a:t>Employee Training Presentation</a:t>
            </a:r>
          </a:p>
          <a:p>
            <a:r>
              <a:rPr lang="en-US" dirty="0" smtClean="0"/>
              <a:t>June </a:t>
            </a:r>
            <a:r>
              <a:rPr lang="en-US" dirty="0"/>
              <a:t>2021</a:t>
            </a:r>
          </a:p>
        </p:txBody>
      </p:sp>
      <p:sp>
        <p:nvSpPr>
          <p:cNvPr id="2" name="Title 1"/>
          <p:cNvSpPr>
            <a:spLocks noGrp="1"/>
          </p:cNvSpPr>
          <p:nvPr>
            <p:ph type="ctrTitle"/>
          </p:nvPr>
        </p:nvSpPr>
        <p:spPr>
          <a:xfrm>
            <a:off x="667265" y="1258529"/>
            <a:ext cx="11022227" cy="2911834"/>
          </a:xfrm>
        </p:spPr>
        <p:txBody>
          <a:bodyPr>
            <a:normAutofit fontScale="90000"/>
          </a:bodyPr>
          <a:lstStyle/>
          <a:p>
            <a:r>
              <a:rPr lang="en-US" sz="5600" b="1" dirty="0"/>
              <a:t>COVID-19 </a:t>
            </a:r>
            <a:r>
              <a:rPr lang="en-US" sz="5600" b="1" dirty="0" smtClean="0"/>
              <a:t/>
            </a:r>
            <a:br>
              <a:rPr lang="en-US" sz="5600" b="1" dirty="0" smtClean="0"/>
            </a:br>
            <a:r>
              <a:rPr lang="en-US" sz="5600" b="1" dirty="0" smtClean="0"/>
              <a:t>Emergency Temporary </a:t>
            </a:r>
            <a:r>
              <a:rPr lang="en-US" sz="5600" b="1" dirty="0"/>
              <a:t>Standard (ETS) </a:t>
            </a:r>
            <a:r>
              <a:rPr lang="en-US" b="1" dirty="0"/>
              <a:t/>
            </a:r>
            <a:br>
              <a:rPr lang="en-US" b="1" dirty="0"/>
            </a:br>
            <a:r>
              <a:rPr lang="en-US" sz="5600" i="1" dirty="0"/>
              <a:t>Mini Respiratory Protection Program </a:t>
            </a:r>
            <a:r>
              <a:rPr lang="en-US" sz="5600" dirty="0"/>
              <a:t/>
            </a:r>
            <a:br>
              <a:rPr lang="en-US" sz="5600" dirty="0"/>
            </a:br>
            <a:r>
              <a:rPr lang="en-US" sz="5600" dirty="0" smtClean="0"/>
              <a:t>29 </a:t>
            </a:r>
            <a:r>
              <a:rPr lang="en-US" sz="5600" dirty="0"/>
              <a:t>CFR </a:t>
            </a:r>
            <a:r>
              <a:rPr lang="en-US" sz="5600" dirty="0" smtClean="0"/>
              <a:t>1910.504</a:t>
            </a:r>
            <a:endParaRPr lang="en-US" sz="5600" dirty="0"/>
          </a:p>
        </p:txBody>
      </p:sp>
    </p:spTree>
    <p:extLst>
      <p:ext uri="{BB962C8B-B14F-4D97-AF65-F5344CB8AC3E}">
        <p14:creationId xmlns:p14="http://schemas.microsoft.com/office/powerpoint/2010/main" val="3285679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010654"/>
            <a:ext cx="10515600" cy="5305926"/>
          </a:xfrm>
        </p:spPr>
        <p:txBody>
          <a:bodyPr>
            <a:normAutofit/>
          </a:bodyPr>
          <a:lstStyle/>
          <a:p>
            <a:pPr algn="ctr"/>
            <a:r>
              <a:rPr lang="en-US" b="1" dirty="0" smtClean="0">
                <a:latin typeface="+mn-lt"/>
              </a:rPr>
              <a:t>More Information</a:t>
            </a:r>
            <a:r>
              <a:rPr lang="en-US" dirty="0" smtClean="0">
                <a:latin typeface="+mn-lt"/>
              </a:rPr>
              <a:t/>
            </a:r>
            <a:br>
              <a:rPr lang="en-US" dirty="0" smtClean="0">
                <a:latin typeface="+mn-lt"/>
              </a:rPr>
            </a:br>
            <a:r>
              <a:rPr lang="en-US" dirty="0" smtClean="0">
                <a:latin typeface="+mn-lt"/>
              </a:rPr>
              <a:t/>
            </a:r>
            <a:br>
              <a:rPr lang="en-US" dirty="0" smtClean="0">
                <a:latin typeface="+mn-lt"/>
              </a:rPr>
            </a:br>
            <a:r>
              <a:rPr lang="en-US" sz="4900" dirty="0" smtClean="0">
                <a:latin typeface="+mn-lt"/>
                <a:hlinkClick r:id="rId3" tooltip="OSHA's Coronavirus web page"/>
              </a:rPr>
              <a:t>www.osha.gov/coronavirus</a:t>
            </a:r>
            <a:r>
              <a:rPr lang="en-US" sz="4900" dirty="0" smtClean="0">
                <a:latin typeface="+mn-lt"/>
              </a:rPr>
              <a:t/>
            </a:r>
            <a:br>
              <a:rPr lang="en-US" sz="4900" dirty="0" smtClean="0">
                <a:latin typeface="+mn-lt"/>
              </a:rPr>
            </a:br>
            <a:r>
              <a:rPr lang="en-US" sz="4900" dirty="0" smtClean="0">
                <a:latin typeface="+mn-lt"/>
              </a:rPr>
              <a:t/>
            </a:r>
            <a:br>
              <a:rPr lang="en-US" sz="4900" dirty="0" smtClean="0">
                <a:latin typeface="+mn-lt"/>
              </a:rPr>
            </a:br>
            <a:r>
              <a:rPr lang="en-US" sz="4900" dirty="0" smtClean="0">
                <a:solidFill>
                  <a:prstClr val="black"/>
                </a:solidFill>
                <a:latin typeface="+mn-lt"/>
                <a:cs typeface="Calibri Light" panose="020F0302020204030204" pitchFamily="34" charset="0"/>
                <a:hlinkClick r:id="rId4" tooltip="OSHA’s respiratory protection safety and health topics page"/>
              </a:rPr>
              <a:t>www.osha.gov/respiratory-protection</a:t>
            </a:r>
            <a:r>
              <a:rPr lang="en-US" sz="4900" dirty="0" smtClean="0">
                <a:solidFill>
                  <a:prstClr val="black"/>
                </a:solidFill>
                <a:latin typeface="+mn-lt"/>
                <a:cs typeface="Calibri Light" panose="020F0302020204030204" pitchFamily="34" charset="0"/>
              </a:rPr>
              <a:t> </a:t>
            </a:r>
            <a:r>
              <a:rPr lang="en-US" sz="2200" dirty="0" smtClean="0">
                <a:solidFill>
                  <a:prstClr val="black"/>
                </a:solidFill>
                <a:latin typeface="+mn-lt"/>
                <a:cs typeface="Calibri Light" panose="020F0302020204030204" pitchFamily="34" charset="0"/>
              </a:rPr>
              <a:t/>
            </a:r>
            <a:br>
              <a:rPr lang="en-US" sz="2200" dirty="0" smtClean="0">
                <a:solidFill>
                  <a:prstClr val="black"/>
                </a:solidFill>
                <a:latin typeface="+mn-lt"/>
                <a:cs typeface="Calibri Light" panose="020F0302020204030204" pitchFamily="34" charset="0"/>
              </a:rPr>
            </a:br>
            <a:r>
              <a:rPr lang="en-US" sz="3100" dirty="0" smtClean="0">
                <a:solidFill>
                  <a:prstClr val="black"/>
                </a:solidFill>
                <a:latin typeface="+mn-lt"/>
                <a:cs typeface="Calibri Light" panose="020F0302020204030204" pitchFamily="34" charset="0"/>
              </a:rPr>
              <a:t>(</a:t>
            </a:r>
            <a:r>
              <a:rPr lang="en-US" sz="3100" dirty="0">
                <a:solidFill>
                  <a:prstClr val="black"/>
                </a:solidFill>
                <a:latin typeface="+mn-lt"/>
                <a:cs typeface="Calibri Light" panose="020F0302020204030204" pitchFamily="34" charset="0"/>
              </a:rPr>
              <a:t>OSHA’s respiratory protection safety and health topics page)</a:t>
            </a:r>
            <a:br>
              <a:rPr lang="en-US" sz="3100" dirty="0">
                <a:solidFill>
                  <a:prstClr val="black"/>
                </a:solidFill>
                <a:latin typeface="+mn-lt"/>
                <a:cs typeface="Calibri Light" panose="020F0302020204030204" pitchFamily="34" charset="0"/>
              </a:rPr>
            </a:br>
            <a:r>
              <a:rPr lang="en-US" dirty="0" smtClean="0"/>
              <a:t> </a:t>
            </a:r>
            <a:endParaRPr lang="en-US" dirty="0"/>
          </a:p>
        </p:txBody>
      </p:sp>
    </p:spTree>
    <p:extLst>
      <p:ext uri="{BB962C8B-B14F-4D97-AF65-F5344CB8AC3E}">
        <p14:creationId xmlns:p14="http://schemas.microsoft.com/office/powerpoint/2010/main" val="7962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1910.502 </a:t>
            </a:r>
            <a:r>
              <a:rPr lang="en-US" b="1" dirty="0"/>
              <a:t>– Healthcare </a:t>
            </a:r>
            <a:endParaRPr lang="en-US" b="1" dirty="0" smtClean="0"/>
          </a:p>
          <a:p>
            <a:pPr lvl="1"/>
            <a:r>
              <a:rPr lang="en-US" dirty="0" smtClean="0"/>
              <a:t>Applies to settings where employees provide </a:t>
            </a:r>
            <a:r>
              <a:rPr lang="en-US" dirty="0"/>
              <a:t>healthcare services </a:t>
            </a:r>
            <a:r>
              <a:rPr lang="en-US" dirty="0" smtClean="0"/>
              <a:t>or healthcare </a:t>
            </a:r>
            <a:r>
              <a:rPr lang="en-US" dirty="0"/>
              <a:t>support </a:t>
            </a:r>
            <a:r>
              <a:rPr lang="en-US" dirty="0" smtClean="0"/>
              <a:t>services</a:t>
            </a:r>
          </a:p>
          <a:p>
            <a:pPr lvl="1"/>
            <a:r>
              <a:rPr lang="en-US" dirty="0" smtClean="0"/>
              <a:t>Sets </a:t>
            </a:r>
            <a:r>
              <a:rPr lang="en-US" dirty="0"/>
              <a:t>requirements for the use of facemasks and respirators </a:t>
            </a:r>
            <a:r>
              <a:rPr lang="en-US" dirty="0" smtClean="0"/>
              <a:t>during </a:t>
            </a:r>
            <a:r>
              <a:rPr lang="en-US" dirty="0"/>
              <a:t>the COVID-19 </a:t>
            </a:r>
            <a:r>
              <a:rPr lang="en-US" dirty="0" smtClean="0"/>
              <a:t>pandemic </a:t>
            </a:r>
          </a:p>
          <a:p>
            <a:pPr marL="457200" lvl="1" indent="0">
              <a:buNone/>
            </a:pPr>
            <a:endParaRPr lang="en-US" dirty="0"/>
          </a:p>
          <a:p>
            <a:r>
              <a:rPr lang="en-US" b="1" dirty="0"/>
              <a:t>1910.504 – Mini Respiratory Protection Program </a:t>
            </a:r>
            <a:r>
              <a:rPr lang="en-US" b="1" dirty="0" smtClean="0"/>
              <a:t>(“mini RPP”)</a:t>
            </a:r>
          </a:p>
          <a:p>
            <a:pPr lvl="1"/>
            <a:r>
              <a:rPr lang="en-US" dirty="0" smtClean="0"/>
              <a:t>Applies when employees use respirators where only facemasks are required by OSHA</a:t>
            </a:r>
          </a:p>
          <a:p>
            <a:pPr lvl="1"/>
            <a:r>
              <a:rPr lang="en-US" dirty="0" smtClean="0"/>
              <a:t>In contrast, OSHA’s normal Respiratory Protection Standard (1910.134) applies whenever respirators are </a:t>
            </a:r>
            <a:r>
              <a:rPr lang="en-US" u="sng" dirty="0" smtClean="0"/>
              <a:t>required</a:t>
            </a:r>
            <a:r>
              <a:rPr lang="en-US" dirty="0" smtClean="0"/>
              <a:t> by OSHA</a:t>
            </a:r>
            <a:endParaRPr lang="en-US" dirty="0"/>
          </a:p>
        </p:txBody>
      </p:sp>
      <p:sp>
        <p:nvSpPr>
          <p:cNvPr id="2" name="Title 1"/>
          <p:cNvSpPr>
            <a:spLocks noGrp="1"/>
          </p:cNvSpPr>
          <p:nvPr>
            <p:ph type="title"/>
          </p:nvPr>
        </p:nvSpPr>
        <p:spPr/>
        <p:txBody>
          <a:bodyPr>
            <a:normAutofit/>
          </a:bodyPr>
          <a:lstStyle/>
          <a:p>
            <a:pPr algn="ctr"/>
            <a:r>
              <a:rPr lang="en-US" sz="3600" b="1" dirty="0">
                <a:latin typeface="+mn-lt"/>
              </a:rPr>
              <a:t>COVID-19 ETS (Subpart U</a:t>
            </a:r>
            <a:r>
              <a:rPr lang="en-US" sz="3600" b="1" dirty="0" smtClean="0">
                <a:latin typeface="+mn-lt"/>
              </a:rPr>
              <a:t>)</a:t>
            </a:r>
            <a:endParaRPr lang="en-US" sz="3600" b="1" dirty="0">
              <a:latin typeface="+mn-lt"/>
            </a:endParaRPr>
          </a:p>
        </p:txBody>
      </p:sp>
    </p:spTree>
    <p:extLst>
      <p:ext uri="{BB962C8B-B14F-4D97-AF65-F5344CB8AC3E}">
        <p14:creationId xmlns:p14="http://schemas.microsoft.com/office/powerpoint/2010/main" val="14601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1863" y="4516232"/>
            <a:ext cx="5077450" cy="276999"/>
          </a:xfrm>
          <a:prstGeom prst="rect">
            <a:avLst/>
          </a:prstGeom>
        </p:spPr>
        <p:txBody>
          <a:bodyPr wrap="square">
            <a:spAutoFit/>
          </a:bodyPr>
          <a:lstStyle/>
          <a:p>
            <a:r>
              <a:rPr lang="en-US" sz="1000" baseline="30000" dirty="0"/>
              <a:t>1</a:t>
            </a:r>
            <a:r>
              <a:rPr lang="en-US" sz="1000" dirty="0"/>
              <a:t> </a:t>
            </a:r>
            <a:r>
              <a:rPr lang="en-US" sz="1200" dirty="0"/>
              <a:t>AGP = aerosol-generating procedure (as defined by 1910.502)</a:t>
            </a:r>
            <a:endParaRPr lang="en-US" sz="1200" dirty="0">
              <a:effectLst/>
            </a:endParaRPr>
          </a:p>
        </p:txBody>
      </p:sp>
      <p:pic>
        <p:nvPicPr>
          <p:cNvPr id="4" name="Content Placeholder 3" descr="This table summarizes the situations under the ETS when the mini RPP applies versus the situations when OSHA’s normal Respiratory Protection Standard, referred to as the “normal RPP,” applies. &#10;"/>
          <p:cNvPicPr>
            <a:picLocks noGrp="1" noChangeAspect="1"/>
          </p:cNvPicPr>
          <p:nvPr>
            <p:ph idx="1"/>
          </p:nvPr>
        </p:nvPicPr>
        <p:blipFill>
          <a:blip r:embed="rId3"/>
          <a:stretch>
            <a:fillRect/>
          </a:stretch>
        </p:blipFill>
        <p:spPr>
          <a:xfrm>
            <a:off x="1151863" y="2119899"/>
            <a:ext cx="9335162" cy="2887997"/>
          </a:xfrm>
          <a:prstGeom prst="rect">
            <a:avLst/>
          </a:prstGeom>
        </p:spPr>
      </p:pic>
      <p:sp>
        <p:nvSpPr>
          <p:cNvPr id="2" name="Title 1"/>
          <p:cNvSpPr>
            <a:spLocks noGrp="1"/>
          </p:cNvSpPr>
          <p:nvPr>
            <p:ph type="title"/>
          </p:nvPr>
        </p:nvSpPr>
        <p:spPr>
          <a:xfrm>
            <a:off x="838200" y="365125"/>
            <a:ext cx="10567737" cy="1325563"/>
          </a:xfrm>
        </p:spPr>
        <p:txBody>
          <a:bodyPr>
            <a:noAutofit/>
          </a:bodyPr>
          <a:lstStyle/>
          <a:p>
            <a:pPr algn="ctr"/>
            <a:r>
              <a:rPr lang="en-US" sz="3600" b="1" dirty="0" smtClean="0">
                <a:latin typeface="+mn-lt"/>
              </a:rPr>
              <a:t/>
            </a:r>
            <a:br>
              <a:rPr lang="en-US" sz="3600" b="1" dirty="0" smtClean="0">
                <a:latin typeface="+mn-lt"/>
              </a:rPr>
            </a:br>
            <a:r>
              <a:rPr lang="en-US" sz="3600" b="1" dirty="0" smtClean="0">
                <a:latin typeface="+mn-lt"/>
              </a:rPr>
              <a:t>Applicability of Mini RPP vs</a:t>
            </a:r>
            <a:r>
              <a:rPr lang="en-US" sz="3600" b="1" dirty="0">
                <a:latin typeface="+mn-lt"/>
              </a:rPr>
              <a:t>. </a:t>
            </a:r>
            <a:r>
              <a:rPr lang="en-US" sz="3600" b="1" dirty="0" smtClean="0">
                <a:latin typeface="+mn-lt"/>
              </a:rPr>
              <a:t>Normal RPP</a:t>
            </a:r>
            <a:r>
              <a:rPr lang="en-US" sz="3600" b="1" dirty="0">
                <a:latin typeface="+mn-lt"/>
              </a:rPr>
              <a:t/>
            </a:r>
            <a:br>
              <a:rPr lang="en-US" sz="3600" b="1" dirty="0">
                <a:latin typeface="+mn-lt"/>
              </a:rPr>
            </a:br>
            <a:endParaRPr lang="en-US" sz="3600" b="1" dirty="0">
              <a:latin typeface="+mn-lt"/>
            </a:endParaRPr>
          </a:p>
        </p:txBody>
      </p:sp>
    </p:spTree>
    <p:extLst>
      <p:ext uri="{BB962C8B-B14F-4D97-AF65-F5344CB8AC3E}">
        <p14:creationId xmlns:p14="http://schemas.microsoft.com/office/powerpoint/2010/main" val="3249266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pPr fontAlgn="base"/>
            <a:r>
              <a:rPr lang="en-US" dirty="0" smtClean="0"/>
              <a:t>Wearing </a:t>
            </a:r>
            <a:r>
              <a:rPr lang="en-US" dirty="0"/>
              <a:t>a respirator can in itself present a </a:t>
            </a:r>
            <a:r>
              <a:rPr lang="en-US" u="sng" dirty="0"/>
              <a:t>hazard</a:t>
            </a:r>
            <a:r>
              <a:rPr lang="en-US" dirty="0"/>
              <a:t>, </a:t>
            </a:r>
            <a:r>
              <a:rPr lang="en-US" dirty="0" smtClean="0"/>
              <a:t>such as:</a:t>
            </a:r>
          </a:p>
          <a:p>
            <a:pPr lvl="1" fontAlgn="base"/>
            <a:r>
              <a:rPr lang="en-US" dirty="0" smtClean="0"/>
              <a:t>Causing </a:t>
            </a:r>
            <a:r>
              <a:rPr lang="en-US" dirty="0"/>
              <a:t>difficulty breathing when you have certain underlying medical </a:t>
            </a:r>
            <a:r>
              <a:rPr lang="en-US" dirty="0" smtClean="0"/>
              <a:t>conditions</a:t>
            </a:r>
          </a:p>
          <a:p>
            <a:pPr lvl="1" fontAlgn="base"/>
            <a:r>
              <a:rPr lang="en-US" dirty="0" smtClean="0"/>
              <a:t>Causing </a:t>
            </a:r>
            <a:r>
              <a:rPr lang="en-US" dirty="0"/>
              <a:t>a facial rash if </a:t>
            </a:r>
            <a:r>
              <a:rPr lang="en-US" dirty="0" smtClean="0"/>
              <a:t>the respirator </a:t>
            </a:r>
            <a:r>
              <a:rPr lang="en-US" dirty="0"/>
              <a:t>has not been properly cleaned or </a:t>
            </a:r>
            <a:r>
              <a:rPr lang="en-US" dirty="0" smtClean="0"/>
              <a:t>stored </a:t>
            </a:r>
          </a:p>
          <a:p>
            <a:pPr marL="0" indent="0" fontAlgn="base">
              <a:buNone/>
            </a:pPr>
            <a:endParaRPr lang="en-US" dirty="0" smtClean="0"/>
          </a:p>
          <a:p>
            <a:pPr fontAlgn="base"/>
            <a:r>
              <a:rPr lang="en-US" dirty="0" smtClean="0"/>
              <a:t>The Mini RPP is designed to improve worker protections with a streamlined set of requirements for the safe use of </a:t>
            </a:r>
            <a:r>
              <a:rPr lang="en-US" dirty="0"/>
              <a:t>respirators that are easier and faster to implement than the more comprehensive respiratory protection program elements </a:t>
            </a:r>
            <a:r>
              <a:rPr lang="en-US" dirty="0" smtClean="0"/>
              <a:t>required </a:t>
            </a:r>
            <a:r>
              <a:rPr lang="en-US" dirty="0"/>
              <a:t>by OSHA’s normal Respiratory Protection </a:t>
            </a:r>
            <a:r>
              <a:rPr lang="en-US" dirty="0" smtClean="0"/>
              <a:t>Standard</a:t>
            </a:r>
            <a:r>
              <a:rPr lang="en-US" dirty="0"/>
              <a:t>. </a:t>
            </a:r>
          </a:p>
          <a:p>
            <a:pPr fontAlgn="base"/>
            <a:endParaRPr lang="en-US" dirty="0" smtClean="0"/>
          </a:p>
        </p:txBody>
      </p:sp>
      <p:sp>
        <p:nvSpPr>
          <p:cNvPr id="2" name="Title 1"/>
          <p:cNvSpPr>
            <a:spLocks noGrp="1"/>
          </p:cNvSpPr>
          <p:nvPr>
            <p:ph type="title"/>
          </p:nvPr>
        </p:nvSpPr>
        <p:spPr/>
        <p:txBody>
          <a:bodyPr>
            <a:normAutofit fontScale="90000"/>
          </a:bodyPr>
          <a:lstStyle/>
          <a:p>
            <a:pPr algn="ctr"/>
            <a:r>
              <a:rPr lang="en-US" sz="3600" b="1" dirty="0" smtClean="0">
                <a:latin typeface="+mn-lt"/>
              </a:rPr>
              <a:t/>
            </a:r>
            <a:br>
              <a:rPr lang="en-US" sz="3600" b="1" dirty="0" smtClean="0">
                <a:latin typeface="+mn-lt"/>
              </a:rPr>
            </a:br>
            <a:r>
              <a:rPr lang="en-US" sz="4000" b="1" dirty="0" smtClean="0">
                <a:latin typeface="+mn-lt"/>
              </a:rPr>
              <a:t>Why Is the </a:t>
            </a:r>
            <a:r>
              <a:rPr lang="en-US" sz="4000" b="1" dirty="0">
                <a:latin typeface="+mn-lt"/>
              </a:rPr>
              <a:t>Mini </a:t>
            </a:r>
            <a:r>
              <a:rPr lang="en-US" sz="4000" b="1" dirty="0" smtClean="0">
                <a:latin typeface="+mn-lt"/>
              </a:rPr>
              <a:t>RPP Necessary?</a:t>
            </a:r>
            <a:r>
              <a:rPr lang="en-US" sz="4000" b="1" dirty="0">
                <a:latin typeface="+mn-lt"/>
              </a:rPr>
              <a:t/>
            </a:r>
            <a:br>
              <a:rPr lang="en-US" sz="4000" b="1" dirty="0">
                <a:latin typeface="+mn-lt"/>
              </a:rPr>
            </a:br>
            <a:endParaRPr lang="en-US" sz="4000" b="1" dirty="0">
              <a:latin typeface="+mn-lt"/>
            </a:endParaRPr>
          </a:p>
        </p:txBody>
      </p:sp>
    </p:spTree>
    <p:extLst>
      <p:ext uri="{BB962C8B-B14F-4D97-AF65-F5344CB8AC3E}">
        <p14:creationId xmlns:p14="http://schemas.microsoft.com/office/powerpoint/2010/main" val="1155466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This table shows key requirements of the mini respiratory protection program vs. the respiratory protection standard."/>
          <p:cNvPicPr>
            <a:picLocks noGrp="1" noChangeAspect="1"/>
          </p:cNvPicPr>
          <p:nvPr>
            <p:ph idx="1"/>
          </p:nvPr>
        </p:nvPicPr>
        <p:blipFill>
          <a:blip r:embed="rId3"/>
          <a:stretch>
            <a:fillRect/>
          </a:stretch>
        </p:blipFill>
        <p:spPr>
          <a:xfrm>
            <a:off x="1328739" y="1690690"/>
            <a:ext cx="9101136" cy="3735552"/>
          </a:xfrm>
          <a:prstGeom prst="rect">
            <a:avLst/>
          </a:prstGeom>
        </p:spPr>
      </p:pic>
      <p:sp>
        <p:nvSpPr>
          <p:cNvPr id="2" name="Title 1"/>
          <p:cNvSpPr>
            <a:spLocks noGrp="1"/>
          </p:cNvSpPr>
          <p:nvPr>
            <p:ph type="title"/>
          </p:nvPr>
        </p:nvSpPr>
        <p:spPr/>
        <p:txBody>
          <a:bodyPr>
            <a:normAutofit/>
          </a:bodyPr>
          <a:lstStyle/>
          <a:p>
            <a:pPr algn="ctr"/>
            <a:r>
              <a:rPr lang="en-US" sz="3600" b="1" dirty="0" smtClean="0">
                <a:latin typeface="+mn-lt"/>
              </a:rPr>
              <a:t>Key Differences Between Mini RPP &amp; Normal RPP</a:t>
            </a:r>
            <a:endParaRPr lang="en-US" sz="3600" b="1" dirty="0">
              <a:latin typeface="+mn-lt"/>
            </a:endParaRPr>
          </a:p>
        </p:txBody>
      </p:sp>
    </p:spTree>
    <p:extLst>
      <p:ext uri="{BB962C8B-B14F-4D97-AF65-F5344CB8AC3E}">
        <p14:creationId xmlns:p14="http://schemas.microsoft.com/office/powerpoint/2010/main" val="3969065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000" dirty="0"/>
              <a:t>Respirators can be an effective method of protection against COVID-19 hazards when properly selected and worn.  Respirator use is encouraged to provide an additional level of comfort and protection for workers even in circumstances that do not require a respirator to be used. However, if a respirator is used improperly or not kept clean, the respirator itself can become a hazard to the worker.  </a:t>
            </a:r>
            <a:endParaRPr lang="en-US" sz="2000" dirty="0" smtClean="0"/>
          </a:p>
          <a:p>
            <a:r>
              <a:rPr lang="en-US" sz="2000" dirty="0" smtClean="0"/>
              <a:t>You need </a:t>
            </a:r>
            <a:r>
              <a:rPr lang="en-US" sz="2000" dirty="0"/>
              <a:t>to take certain precautions to be sure that the respirator itself does not present a hazard.  You should do the following</a:t>
            </a:r>
            <a:r>
              <a:rPr lang="en-US" sz="2000" dirty="0" smtClean="0"/>
              <a:t>:</a:t>
            </a:r>
          </a:p>
          <a:p>
            <a:pPr indent="0">
              <a:buNone/>
            </a:pPr>
            <a:endParaRPr lang="en-US" sz="2000" dirty="0"/>
          </a:p>
          <a:p>
            <a:pPr indent="0">
              <a:buNone/>
            </a:pPr>
            <a:r>
              <a:rPr lang="en-US" sz="2000" dirty="0" smtClean="0"/>
              <a:t>(</a:t>
            </a:r>
            <a:r>
              <a:rPr lang="en-US" sz="2000" dirty="0"/>
              <a:t>1) </a:t>
            </a:r>
            <a:r>
              <a:rPr lang="en-US" sz="2000" dirty="0" smtClean="0"/>
              <a:t>Read and follow </a:t>
            </a:r>
            <a:r>
              <a:rPr lang="en-US" sz="2000" dirty="0"/>
              <a:t>all instructions provided by </a:t>
            </a:r>
            <a:r>
              <a:rPr lang="en-US" sz="2000" dirty="0" smtClean="0"/>
              <a:t>the manufacturer </a:t>
            </a:r>
            <a:r>
              <a:rPr lang="en-US" sz="2000" dirty="0"/>
              <a:t>on use, maintenance, cleaning and care, and </a:t>
            </a:r>
            <a:r>
              <a:rPr lang="en-US" sz="2000" b="1" dirty="0"/>
              <a:t>warnings regarding the respirator’s limitations</a:t>
            </a:r>
            <a:r>
              <a:rPr lang="en-US" sz="2000" dirty="0"/>
              <a:t>.  </a:t>
            </a:r>
            <a:endParaRPr lang="en-US" sz="2000" dirty="0" smtClean="0"/>
          </a:p>
          <a:p>
            <a:pPr indent="0">
              <a:buNone/>
            </a:pPr>
            <a:endParaRPr lang="en-US" sz="2000" dirty="0"/>
          </a:p>
          <a:p>
            <a:pPr indent="0">
              <a:buNone/>
            </a:pPr>
            <a:r>
              <a:rPr lang="en-US" sz="2000" dirty="0"/>
              <a:t>(2) Keep track of your respirator so that you do not mistakenly use someone else’s respirator</a:t>
            </a:r>
            <a:r>
              <a:rPr lang="en-US" sz="2000" dirty="0" smtClean="0"/>
              <a:t>.</a:t>
            </a:r>
          </a:p>
          <a:p>
            <a:pPr indent="0">
              <a:buNone/>
            </a:pPr>
            <a:endParaRPr lang="en-US" sz="2000" dirty="0"/>
          </a:p>
          <a:p>
            <a:pPr indent="0">
              <a:buNone/>
            </a:pPr>
            <a:r>
              <a:rPr lang="en-US" sz="2000" dirty="0"/>
              <a:t>(3) Do not wear your respirator where other workplace hazards (e.g., chemical exposures) require use of a </a:t>
            </a:r>
            <a:r>
              <a:rPr lang="en-US" sz="2000" dirty="0" smtClean="0"/>
              <a:t>respirator.  In </a:t>
            </a:r>
            <a:r>
              <a:rPr lang="en-US" sz="2000" dirty="0"/>
              <a:t>such cases, your employer must provide you with a respirator that is used in accordance with OSHA’s </a:t>
            </a:r>
            <a:r>
              <a:rPr lang="en-US" sz="2000" dirty="0" smtClean="0"/>
              <a:t>Respiratory Protection Standard (1910.134</a:t>
            </a:r>
            <a:r>
              <a:rPr lang="en-US" sz="2000" dirty="0"/>
              <a:t>).  </a:t>
            </a:r>
          </a:p>
        </p:txBody>
      </p:sp>
      <p:sp>
        <p:nvSpPr>
          <p:cNvPr id="2" name="Title 1"/>
          <p:cNvSpPr>
            <a:spLocks noGrp="1"/>
          </p:cNvSpPr>
          <p:nvPr>
            <p:ph type="title"/>
          </p:nvPr>
        </p:nvSpPr>
        <p:spPr/>
        <p:txBody>
          <a:bodyPr>
            <a:normAutofit/>
          </a:bodyPr>
          <a:lstStyle/>
          <a:p>
            <a:pPr algn="ctr"/>
            <a:r>
              <a:rPr lang="en-US" sz="3600" b="1" dirty="0" smtClean="0">
                <a:latin typeface="+mn-lt"/>
              </a:rPr>
              <a:t>Basic Information for the Safe Use of Respirators</a:t>
            </a:r>
            <a:endParaRPr lang="en-US" sz="3600" b="1" dirty="0">
              <a:latin typeface="+mn-lt"/>
            </a:endParaRPr>
          </a:p>
        </p:txBody>
      </p:sp>
    </p:spTree>
    <p:extLst>
      <p:ext uri="{BB962C8B-B14F-4D97-AF65-F5344CB8AC3E}">
        <p14:creationId xmlns:p14="http://schemas.microsoft.com/office/powerpoint/2010/main" val="843094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iltering Facepiece Respirator"/>
          <p:cNvPicPr>
            <a:picLocks noChangeAspect="1"/>
          </p:cNvPicPr>
          <p:nvPr/>
        </p:nvPicPr>
        <p:blipFill>
          <a:blip r:embed="rId3"/>
          <a:stretch>
            <a:fillRect/>
          </a:stretch>
        </p:blipFill>
        <p:spPr>
          <a:xfrm>
            <a:off x="8544678" y="2427473"/>
            <a:ext cx="1838576" cy="1573821"/>
          </a:xfrm>
          <a:prstGeom prst="rect">
            <a:avLst/>
          </a:prstGeom>
        </p:spPr>
      </p:pic>
      <p:sp>
        <p:nvSpPr>
          <p:cNvPr id="3" name="Content Placeholder 2"/>
          <p:cNvSpPr>
            <a:spLocks noGrp="1"/>
          </p:cNvSpPr>
          <p:nvPr>
            <p:ph idx="1"/>
          </p:nvPr>
        </p:nvSpPr>
        <p:spPr>
          <a:xfrm>
            <a:off x="838199" y="1825625"/>
            <a:ext cx="10952747" cy="4351338"/>
          </a:xfrm>
        </p:spPr>
        <p:txBody>
          <a:bodyPr vert="horz" lIns="91440" tIns="45720" rIns="91440" bIns="45720" rtlCol="0" anchor="t">
            <a:normAutofit fontScale="92500" lnSpcReduction="20000"/>
          </a:bodyPr>
          <a:lstStyle/>
          <a:p>
            <a:pPr marL="0" indent="0">
              <a:buNone/>
            </a:pPr>
            <a:r>
              <a:rPr lang="en-US" sz="3000" b="1" dirty="0" smtClean="0"/>
              <a:t>Filtering </a:t>
            </a:r>
            <a:r>
              <a:rPr lang="en-US" sz="3000" b="1" dirty="0"/>
              <a:t>Facepiece Respirators (FFRs</a:t>
            </a:r>
            <a:r>
              <a:rPr lang="en-US" sz="3000" b="1" dirty="0" smtClean="0"/>
              <a:t>):</a:t>
            </a:r>
          </a:p>
          <a:p>
            <a:pPr marL="0" indent="0">
              <a:buNone/>
            </a:pPr>
            <a:endParaRPr lang="en-US" dirty="0"/>
          </a:p>
          <a:p>
            <a:pPr lvl="1"/>
            <a:r>
              <a:rPr lang="en-US" sz="2800" dirty="0" smtClean="0"/>
              <a:t>Series:</a:t>
            </a:r>
          </a:p>
          <a:p>
            <a:pPr lvl="2"/>
            <a:r>
              <a:rPr lang="en-US" sz="2400" dirty="0" smtClean="0"/>
              <a:t>N – </a:t>
            </a:r>
            <a:r>
              <a:rPr lang="en-US" sz="2600" b="1" dirty="0" smtClean="0"/>
              <a:t>N</a:t>
            </a:r>
            <a:r>
              <a:rPr lang="en-US" sz="2400" dirty="0" smtClean="0"/>
              <a:t>ot resistant to oil</a:t>
            </a:r>
          </a:p>
          <a:p>
            <a:pPr lvl="2"/>
            <a:r>
              <a:rPr lang="en-US" sz="2400" dirty="0" smtClean="0"/>
              <a:t>R – somewhat </a:t>
            </a:r>
            <a:r>
              <a:rPr lang="en-US" sz="2600" b="1" dirty="0" smtClean="0"/>
              <a:t>R</a:t>
            </a:r>
            <a:r>
              <a:rPr lang="en-US" sz="2400" dirty="0" smtClean="0"/>
              <a:t>esistant to oil</a:t>
            </a:r>
          </a:p>
          <a:p>
            <a:pPr lvl="2"/>
            <a:r>
              <a:rPr lang="en-US" sz="2400" dirty="0" smtClean="0"/>
              <a:t>P – strongly resistant (oil </a:t>
            </a:r>
            <a:r>
              <a:rPr lang="en-US" sz="2600" b="1" dirty="0" smtClean="0"/>
              <a:t>P</a:t>
            </a:r>
            <a:r>
              <a:rPr lang="en-US" sz="2400" dirty="0" smtClean="0"/>
              <a:t>roof)</a:t>
            </a:r>
          </a:p>
          <a:p>
            <a:pPr marL="914400" lvl="2" indent="0">
              <a:buNone/>
            </a:pPr>
            <a:endParaRPr lang="en-US" dirty="0" smtClean="0"/>
          </a:p>
          <a:p>
            <a:pPr lvl="1"/>
            <a:r>
              <a:rPr lang="en-US" sz="2800" dirty="0" smtClean="0"/>
              <a:t>Filter efficiency:</a:t>
            </a:r>
            <a:endParaRPr lang="en-US" sz="2800" dirty="0"/>
          </a:p>
          <a:p>
            <a:pPr lvl="2"/>
            <a:r>
              <a:rPr lang="en-US" sz="2400" dirty="0"/>
              <a:t>95</a:t>
            </a:r>
            <a:r>
              <a:rPr lang="en-US" sz="2400" dirty="0" smtClean="0"/>
              <a:t>% - filter </a:t>
            </a:r>
            <a:r>
              <a:rPr lang="en-US" sz="2400" dirty="0"/>
              <a:t>out at least 95% of airborne particles</a:t>
            </a:r>
          </a:p>
          <a:p>
            <a:pPr lvl="2"/>
            <a:r>
              <a:rPr lang="en-US" sz="2400" dirty="0"/>
              <a:t>99% - filter out at least 99% of airborne particles</a:t>
            </a:r>
          </a:p>
          <a:p>
            <a:pPr lvl="2"/>
            <a:r>
              <a:rPr lang="en-US" sz="2400" dirty="0"/>
              <a:t>100% - filter out at least 99.97% of airborne </a:t>
            </a:r>
            <a:r>
              <a:rPr lang="en-US" sz="2400" dirty="0" smtClean="0"/>
              <a:t>particles</a:t>
            </a:r>
          </a:p>
          <a:p>
            <a:pPr marL="914400" lvl="2" indent="0">
              <a:buNone/>
            </a:pPr>
            <a:endParaRPr lang="en-US" dirty="0"/>
          </a:p>
          <a:p>
            <a:pPr lvl="1"/>
            <a:r>
              <a:rPr lang="en-US" sz="2800" dirty="0">
                <a:cs typeface="Calibri" panose="020F0502020204030204"/>
              </a:rPr>
              <a:t>Examples include </a:t>
            </a:r>
            <a:r>
              <a:rPr lang="en-US" sz="2800" dirty="0" smtClean="0">
                <a:cs typeface="Calibri" panose="020F0502020204030204"/>
              </a:rPr>
              <a:t>”N95” </a:t>
            </a:r>
            <a:r>
              <a:rPr lang="en-US" sz="2800" dirty="0">
                <a:cs typeface="Calibri" panose="020F0502020204030204"/>
              </a:rPr>
              <a:t>FFRs and </a:t>
            </a:r>
            <a:r>
              <a:rPr lang="en-US" sz="2800" dirty="0" smtClean="0">
                <a:cs typeface="Calibri" panose="020F0502020204030204"/>
              </a:rPr>
              <a:t>“P99” FFRs</a:t>
            </a:r>
          </a:p>
          <a:p>
            <a:pPr marL="457200" lvl="1" indent="0">
              <a:buNone/>
            </a:pPr>
            <a:endParaRPr lang="en-US" dirty="0">
              <a:cs typeface="Calibri" panose="020F0502020204030204"/>
            </a:endParaRPr>
          </a:p>
        </p:txBody>
      </p:sp>
      <p:sp>
        <p:nvSpPr>
          <p:cNvPr id="2" name="Title 1"/>
          <p:cNvSpPr>
            <a:spLocks noGrp="1"/>
          </p:cNvSpPr>
          <p:nvPr>
            <p:ph type="title"/>
          </p:nvPr>
        </p:nvSpPr>
        <p:spPr/>
        <p:txBody>
          <a:bodyPr>
            <a:normAutofit/>
          </a:bodyPr>
          <a:lstStyle/>
          <a:p>
            <a:pPr algn="ctr"/>
            <a:r>
              <a:rPr lang="en-US" sz="3600" b="1" dirty="0">
                <a:latin typeface="+mn-lt"/>
              </a:rPr>
              <a:t>Types of Respiratory Protection</a:t>
            </a:r>
          </a:p>
        </p:txBody>
      </p:sp>
    </p:spTree>
    <p:extLst>
      <p:ext uri="{BB962C8B-B14F-4D97-AF65-F5344CB8AC3E}">
        <p14:creationId xmlns:p14="http://schemas.microsoft.com/office/powerpoint/2010/main" val="2387573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owered air-purifying respirators (PAPRs)"/>
          <p:cNvPicPr>
            <a:picLocks noChangeAspect="1"/>
          </p:cNvPicPr>
          <p:nvPr/>
        </p:nvPicPr>
        <p:blipFill>
          <a:blip r:embed="rId3"/>
          <a:stretch>
            <a:fillRect/>
          </a:stretch>
        </p:blipFill>
        <p:spPr>
          <a:xfrm>
            <a:off x="8267668" y="5018054"/>
            <a:ext cx="1777415" cy="1439559"/>
          </a:xfrm>
          <a:prstGeom prst="rect">
            <a:avLst/>
          </a:prstGeom>
        </p:spPr>
      </p:pic>
      <p:pic>
        <p:nvPicPr>
          <p:cNvPr id="5" name="Picture 4" descr="Full Facepiece Elastomeric Respirator"/>
          <p:cNvPicPr>
            <a:picLocks noChangeAspect="1"/>
          </p:cNvPicPr>
          <p:nvPr/>
        </p:nvPicPr>
        <p:blipFill>
          <a:blip r:embed="rId4"/>
          <a:stretch>
            <a:fillRect/>
          </a:stretch>
        </p:blipFill>
        <p:spPr>
          <a:xfrm>
            <a:off x="9332265" y="2978953"/>
            <a:ext cx="1789557" cy="1425826"/>
          </a:xfrm>
          <a:prstGeom prst="rect">
            <a:avLst/>
          </a:prstGeom>
        </p:spPr>
      </p:pic>
      <p:pic>
        <p:nvPicPr>
          <p:cNvPr id="4" name="Picture 3" descr="Half-Mask Elastomeric Respirator"/>
          <p:cNvPicPr>
            <a:picLocks noChangeAspect="1"/>
          </p:cNvPicPr>
          <p:nvPr/>
        </p:nvPicPr>
        <p:blipFill>
          <a:blip r:embed="rId5"/>
          <a:stretch>
            <a:fillRect/>
          </a:stretch>
        </p:blipFill>
        <p:spPr>
          <a:xfrm>
            <a:off x="9156376" y="1454738"/>
            <a:ext cx="2141336" cy="1441284"/>
          </a:xfrm>
          <a:prstGeom prst="rect">
            <a:avLst/>
          </a:prstGeom>
        </p:spPr>
      </p:pic>
      <p:sp>
        <p:nvSpPr>
          <p:cNvPr id="3" name="Content Placeholder 2"/>
          <p:cNvSpPr>
            <a:spLocks noGrp="1"/>
          </p:cNvSpPr>
          <p:nvPr>
            <p:ph idx="1"/>
          </p:nvPr>
        </p:nvSpPr>
        <p:spPr>
          <a:xfrm>
            <a:off x="838200" y="1690687"/>
            <a:ext cx="10515600" cy="4935369"/>
          </a:xfrm>
        </p:spPr>
        <p:txBody>
          <a:bodyPr vert="horz" lIns="91440" tIns="45720" rIns="91440" bIns="45720" rtlCol="0" anchor="t">
            <a:normAutofit/>
          </a:bodyPr>
          <a:lstStyle/>
          <a:p>
            <a:pPr lvl="1"/>
            <a:endParaRPr lang="en-US" sz="2600" u="sng" dirty="0" smtClean="0"/>
          </a:p>
          <a:p>
            <a:pPr lvl="1"/>
            <a:r>
              <a:rPr lang="en-US" sz="2800" u="sng" dirty="0" smtClean="0"/>
              <a:t>Elastomeric Respirators:</a:t>
            </a:r>
            <a:endParaRPr lang="en-US" sz="2800" u="sng" dirty="0"/>
          </a:p>
          <a:p>
            <a:pPr lvl="2"/>
            <a:r>
              <a:rPr lang="en-US" sz="2200" dirty="0" smtClean="0"/>
              <a:t>Two types:</a:t>
            </a:r>
          </a:p>
          <a:p>
            <a:pPr lvl="3"/>
            <a:r>
              <a:rPr lang="en-US" sz="2200" b="1" dirty="0" smtClean="0"/>
              <a:t>Half-mask</a:t>
            </a:r>
            <a:r>
              <a:rPr lang="en-US" sz="2200" dirty="0" smtClean="0"/>
              <a:t> </a:t>
            </a:r>
            <a:r>
              <a:rPr lang="en-US" sz="2200" dirty="0" smtClean="0">
                <a:ea typeface="+mn-lt"/>
                <a:cs typeface="+mn-lt"/>
              </a:rPr>
              <a:t>– offer the same level of protection as FFRs</a:t>
            </a:r>
          </a:p>
          <a:p>
            <a:pPr lvl="3"/>
            <a:r>
              <a:rPr lang="en-US" sz="2200" b="1" dirty="0" smtClean="0"/>
              <a:t>Full facepiece </a:t>
            </a:r>
            <a:r>
              <a:rPr lang="en-US" sz="2200" dirty="0" smtClean="0"/>
              <a:t>– offer a higher level of protection than FFRs</a:t>
            </a:r>
            <a:endParaRPr lang="en-US" sz="2200" dirty="0" smtClean="0">
              <a:cs typeface="Calibri"/>
            </a:endParaRPr>
          </a:p>
          <a:p>
            <a:pPr lvl="2"/>
            <a:r>
              <a:rPr lang="en-US" sz="2200" dirty="0" smtClean="0"/>
              <a:t>Equipped with replaceable filters, cartridges, or canisters</a:t>
            </a:r>
          </a:p>
          <a:p>
            <a:pPr marL="914400" lvl="2" indent="0">
              <a:buNone/>
            </a:pPr>
            <a:endParaRPr lang="en-US" dirty="0" smtClean="0"/>
          </a:p>
          <a:p>
            <a:pPr marL="914400" lvl="2" indent="0">
              <a:buNone/>
            </a:pPr>
            <a:endParaRPr lang="en-US" dirty="0"/>
          </a:p>
          <a:p>
            <a:pPr lvl="1"/>
            <a:r>
              <a:rPr lang="en-US" sz="2800" u="sng" dirty="0" smtClean="0"/>
              <a:t>Powered </a:t>
            </a:r>
            <a:r>
              <a:rPr lang="en-US" sz="2800" u="sng" dirty="0"/>
              <a:t>air-purifying respirators (PAPRs</a:t>
            </a:r>
            <a:r>
              <a:rPr lang="en-US" sz="2800" u="sng" dirty="0" smtClean="0"/>
              <a:t>):</a:t>
            </a:r>
            <a:endParaRPr lang="en-US" sz="2800" u="sng" dirty="0"/>
          </a:p>
          <a:p>
            <a:pPr lvl="2"/>
            <a:r>
              <a:rPr lang="en-US" sz="2200" dirty="0">
                <a:cs typeface="Calibri" panose="020F0502020204030204"/>
              </a:rPr>
              <a:t>Offer </a:t>
            </a:r>
            <a:r>
              <a:rPr lang="en-US" sz="2200" dirty="0" smtClean="0">
                <a:cs typeface="Calibri" panose="020F0502020204030204"/>
              </a:rPr>
              <a:t>a higher </a:t>
            </a:r>
            <a:r>
              <a:rPr lang="en-US" sz="2200" dirty="0">
                <a:cs typeface="Calibri" panose="020F0502020204030204"/>
              </a:rPr>
              <a:t>level of protection </a:t>
            </a:r>
            <a:r>
              <a:rPr lang="en-US" sz="2200" dirty="0" smtClean="0">
                <a:cs typeface="Calibri" panose="020F0502020204030204"/>
              </a:rPr>
              <a:t>than FFRs</a:t>
            </a:r>
            <a:endParaRPr lang="en-US" sz="2200" dirty="0">
              <a:cs typeface="Calibri" panose="020F0502020204030204"/>
            </a:endParaRPr>
          </a:p>
          <a:p>
            <a:pPr lvl="2"/>
            <a:r>
              <a:rPr lang="en-US" sz="2200" dirty="0" smtClean="0"/>
              <a:t>Use </a:t>
            </a:r>
            <a:r>
              <a:rPr lang="en-US" sz="2200" dirty="0"/>
              <a:t>HEPA </a:t>
            </a:r>
            <a:r>
              <a:rPr lang="en-US" sz="2200" dirty="0" smtClean="0"/>
              <a:t>filters, which are as </a:t>
            </a:r>
            <a:r>
              <a:rPr lang="en-US" sz="2200" dirty="0"/>
              <a:t>efficient as </a:t>
            </a:r>
            <a:r>
              <a:rPr lang="en-US" sz="2200" dirty="0" smtClean="0"/>
              <a:t>P100 </a:t>
            </a:r>
            <a:r>
              <a:rPr lang="en-US" sz="2200" dirty="0"/>
              <a:t>filters </a:t>
            </a:r>
          </a:p>
        </p:txBody>
      </p:sp>
      <p:sp>
        <p:nvSpPr>
          <p:cNvPr id="2" name="Title 1"/>
          <p:cNvSpPr>
            <a:spLocks noGrp="1"/>
          </p:cNvSpPr>
          <p:nvPr>
            <p:ph type="title"/>
          </p:nvPr>
        </p:nvSpPr>
        <p:spPr/>
        <p:txBody>
          <a:bodyPr/>
          <a:lstStyle/>
          <a:p>
            <a:pPr algn="ctr"/>
            <a:r>
              <a:rPr lang="en-US" sz="3600" b="1" dirty="0">
                <a:latin typeface="+mn-lt"/>
              </a:rPr>
              <a:t>Types of Respiratory Protection </a:t>
            </a:r>
            <a:r>
              <a:rPr lang="en-US" sz="2800" b="1" dirty="0">
                <a:latin typeface="+mn-lt"/>
              </a:rPr>
              <a:t>(</a:t>
            </a:r>
            <a:r>
              <a:rPr lang="en-US" sz="2800" b="1" dirty="0" smtClean="0">
                <a:latin typeface="+mn-lt"/>
              </a:rPr>
              <a:t>cont’d) </a:t>
            </a:r>
            <a:endParaRPr lang="en-US" sz="2800" b="1" dirty="0">
              <a:latin typeface="+mn-lt"/>
            </a:endParaRPr>
          </a:p>
        </p:txBody>
      </p:sp>
    </p:spTree>
    <p:extLst>
      <p:ext uri="{BB962C8B-B14F-4D97-AF65-F5344CB8AC3E}">
        <p14:creationId xmlns:p14="http://schemas.microsoft.com/office/powerpoint/2010/main" val="3094982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FCCED6516AD24CBA249D5DEFB72D5A" ma:contentTypeVersion="11" ma:contentTypeDescription="Create a new document." ma:contentTypeScope="" ma:versionID="a78c38038027e25d5b58be809ae92a0e">
  <xsd:schema xmlns:xsd="http://www.w3.org/2001/XMLSchema" xmlns:xs="http://www.w3.org/2001/XMLSchema" xmlns:p="http://schemas.microsoft.com/office/2006/metadata/properties" xmlns:ns3="04e7a028-2cf6-44e3-b627-355a8bd8817b" xmlns:ns4="fae2010d-5ccb-4aca-9dd7-998b7c62743f" targetNamespace="http://schemas.microsoft.com/office/2006/metadata/properties" ma:root="true" ma:fieldsID="e947950ba08719014567a9c7b7509fca" ns3:_="" ns4:_="">
    <xsd:import namespace="04e7a028-2cf6-44e3-b627-355a8bd8817b"/>
    <xsd:import namespace="fae2010d-5ccb-4aca-9dd7-998b7c62743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e7a028-2cf6-44e3-b627-355a8bd88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e2010d-5ccb-4aca-9dd7-998b7c62743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7F9814-76C6-4F72-A329-4B9869945583}">
  <ds:schemaRefs>
    <ds:schemaRef ds:uri="http://schemas.microsoft.com/sharepoint/v3/contenttype/forms"/>
  </ds:schemaRefs>
</ds:datastoreItem>
</file>

<file path=customXml/itemProps2.xml><?xml version="1.0" encoding="utf-8"?>
<ds:datastoreItem xmlns:ds="http://schemas.openxmlformats.org/officeDocument/2006/customXml" ds:itemID="{7091EF34-AF5C-4C69-9637-7EC478FE01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e7a028-2cf6-44e3-b627-355a8bd8817b"/>
    <ds:schemaRef ds:uri="fae2010d-5ccb-4aca-9dd7-998b7c6274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2678C65-EE91-4530-B396-D9013534991A}">
  <ds:schemaRefs>
    <ds:schemaRef ds:uri="http://purl.org/dc/dcmitype/"/>
    <ds:schemaRef ds:uri="http://schemas.microsoft.com/office/2006/documentManagement/types"/>
    <ds:schemaRef ds:uri="fae2010d-5ccb-4aca-9dd7-998b7c62743f"/>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04e7a028-2cf6-44e3-b627-355a8bd8817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8141</TotalTime>
  <Words>2370</Words>
  <Application>Microsoft Office PowerPoint</Application>
  <PresentationFormat>Widescreen</PresentationFormat>
  <Paragraphs>189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Instructor Guidelines</vt:lpstr>
      <vt:lpstr>COVID-19  Emergency Temporary Standard (ETS)  Mini Respiratory Protection Program  29 CFR 1910.504</vt:lpstr>
      <vt:lpstr>COVID-19 ETS (Subpart U)</vt:lpstr>
      <vt:lpstr> Applicability of Mini RPP vs. Normal RPP </vt:lpstr>
      <vt:lpstr> Why Is the Mini RPP Necessary? </vt:lpstr>
      <vt:lpstr>Key Differences Between Mini RPP &amp; Normal RPP</vt:lpstr>
      <vt:lpstr>Basic Information for the Safe Use of Respirators</vt:lpstr>
      <vt:lpstr>Types of Respiratory Protection</vt:lpstr>
      <vt:lpstr>Types of Respiratory Protection (cont’d) </vt:lpstr>
      <vt:lpstr>Fit Testing</vt:lpstr>
      <vt:lpstr>User Seal Checks</vt:lpstr>
      <vt:lpstr>Positive Pressure User Seal Checks  </vt:lpstr>
      <vt:lpstr>Negative Pressure User Seal Checks  </vt:lpstr>
      <vt:lpstr>How to Put On/Remove a FFR  &amp;  How to Conduct a User Seal Check for a FFR</vt:lpstr>
      <vt:lpstr>Discontinuing the Use of Respirators</vt:lpstr>
      <vt:lpstr>Cleaning, Maintenance, and Storage</vt:lpstr>
      <vt:lpstr>Reusing Filtering Facepiece Respirators (FFRs)</vt:lpstr>
      <vt:lpstr>Reusing Elastomerics or PAPRs </vt:lpstr>
      <vt:lpstr>Any questions?</vt:lpstr>
      <vt:lpstr>More Information  www.osha.gov/coronavirus  www.osha.gov/respiratory-protection  (OSHA’s respiratory protection safety and health topics page)  </vt:lpstr>
    </vt:vector>
  </TitlesOfParts>
  <Company>Department of Labor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Emergency Temporary Standard  |  Mini Respiratory Protection Program</dc:title>
  <dc:creator>OSHA</dc:creator>
  <cp:revision>517</cp:revision>
  <cp:lastPrinted>2021-03-26T13:50:43Z</cp:lastPrinted>
  <dcterms:created xsi:type="dcterms:W3CDTF">2021-03-18T20:04:16Z</dcterms:created>
  <dcterms:modified xsi:type="dcterms:W3CDTF">2021-06-25T17:53:16Z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0x010100ABFCCED6516AD24CBA249D5DEFB72D5A</vt:lpwstr>
  </property>
</Properties>
</file>